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Default Extension="wdp" ContentType="image/vnd.ms-photo"/>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slides/slide89.xml" ContentType="application/vnd.openxmlformats-officedocument.presentationml.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handoutMasterIdLst>
    <p:handoutMasterId r:id="rId93"/>
  </p:handoutMasterIdLst>
  <p:sldIdLst>
    <p:sldId id="468" r:id="rId2"/>
    <p:sldId id="269" r:id="rId3"/>
    <p:sldId id="475" r:id="rId4"/>
    <p:sldId id="470" r:id="rId5"/>
    <p:sldId id="473" r:id="rId6"/>
    <p:sldId id="477" r:id="rId7"/>
    <p:sldId id="348" r:id="rId8"/>
    <p:sldId id="349" r:id="rId9"/>
    <p:sldId id="478" r:id="rId10"/>
    <p:sldId id="479" r:id="rId11"/>
    <p:sldId id="480" r:id="rId12"/>
    <p:sldId id="481" r:id="rId13"/>
    <p:sldId id="455" r:id="rId14"/>
    <p:sldId id="456" r:id="rId15"/>
    <p:sldId id="463" r:id="rId16"/>
    <p:sldId id="467"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71" r:id="rId35"/>
    <p:sldId id="372" r:id="rId36"/>
    <p:sldId id="373" r:id="rId37"/>
    <p:sldId id="374" r:id="rId38"/>
    <p:sldId id="375" r:id="rId39"/>
    <p:sldId id="376" r:id="rId40"/>
    <p:sldId id="377" r:id="rId41"/>
    <p:sldId id="378" r:id="rId42"/>
    <p:sldId id="379" r:id="rId43"/>
    <p:sldId id="380" r:id="rId44"/>
    <p:sldId id="381" r:id="rId45"/>
    <p:sldId id="382" r:id="rId46"/>
    <p:sldId id="383" r:id="rId47"/>
    <p:sldId id="384" r:id="rId48"/>
    <p:sldId id="385" r:id="rId49"/>
    <p:sldId id="386" r:id="rId50"/>
    <p:sldId id="387" r:id="rId51"/>
    <p:sldId id="388" r:id="rId52"/>
    <p:sldId id="389" r:id="rId53"/>
    <p:sldId id="390" r:id="rId54"/>
    <p:sldId id="391" r:id="rId55"/>
    <p:sldId id="392" r:id="rId56"/>
    <p:sldId id="393" r:id="rId57"/>
    <p:sldId id="394" r:id="rId58"/>
    <p:sldId id="395" r:id="rId59"/>
    <p:sldId id="396" r:id="rId60"/>
    <p:sldId id="397" r:id="rId61"/>
    <p:sldId id="398" r:id="rId62"/>
    <p:sldId id="399" r:id="rId63"/>
    <p:sldId id="400" r:id="rId64"/>
    <p:sldId id="401" r:id="rId65"/>
    <p:sldId id="402" r:id="rId66"/>
    <p:sldId id="403" r:id="rId67"/>
    <p:sldId id="404" r:id="rId68"/>
    <p:sldId id="405" r:id="rId69"/>
    <p:sldId id="406" r:id="rId70"/>
    <p:sldId id="407" r:id="rId71"/>
    <p:sldId id="408" r:id="rId72"/>
    <p:sldId id="409" r:id="rId73"/>
    <p:sldId id="410" r:id="rId74"/>
    <p:sldId id="411" r:id="rId75"/>
    <p:sldId id="412" r:id="rId76"/>
    <p:sldId id="413" r:id="rId77"/>
    <p:sldId id="414" r:id="rId78"/>
    <p:sldId id="457" r:id="rId79"/>
    <p:sldId id="458" r:id="rId80"/>
    <p:sldId id="417" r:id="rId81"/>
    <p:sldId id="459" r:id="rId82"/>
    <p:sldId id="323" r:id="rId83"/>
    <p:sldId id="432" r:id="rId84"/>
    <p:sldId id="452" r:id="rId85"/>
    <p:sldId id="441" r:id="rId86"/>
    <p:sldId id="448" r:id="rId87"/>
    <p:sldId id="449" r:id="rId88"/>
    <p:sldId id="471" r:id="rId89"/>
    <p:sldId id="472" r:id="rId90"/>
    <p:sldId id="476" r:id="rId9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pas" initials="d" lastIdx="8"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0" d="100"/>
          <a:sy n="70" d="100"/>
        </p:scale>
        <p:origin x="-1290" y="30"/>
      </p:cViewPr>
      <p:guideLst>
        <p:guide orient="horz" pos="2160"/>
        <p:guide pos="2880"/>
      </p:guideLst>
    </p:cSldViewPr>
  </p:slideViewPr>
  <p:notesTextViewPr>
    <p:cViewPr>
      <p:scale>
        <a:sx n="100" d="100"/>
        <a:sy n="100" d="100"/>
      </p:scale>
      <p:origin x="0" y="0"/>
    </p:cViewPr>
  </p:notesTextViewPr>
  <p:sorterViewPr>
    <p:cViewPr>
      <p:scale>
        <a:sx n="55" d="100"/>
        <a:sy n="55"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0F28D0-DE2A-4F20-9EE5-E463BCFF33D7}" type="doc">
      <dgm:prSet loTypeId="urn:microsoft.com/office/officeart/2005/8/layout/process4" loCatId="list" qsTypeId="urn:microsoft.com/office/officeart/2005/8/quickstyle/simple1" qsCatId="simple" csTypeId="urn:microsoft.com/office/officeart/2005/8/colors/accent3_5" csCatId="accent3" phldr="1"/>
      <dgm:spPr/>
      <dgm:t>
        <a:bodyPr/>
        <a:lstStyle/>
        <a:p>
          <a:endParaRPr lang="en-IN"/>
        </a:p>
      </dgm:t>
    </dgm:pt>
    <dgm:pt modelId="{47688A81-4594-4AD2-A378-00EFF3DB7990}">
      <dgm:prSet phldrT="[Text]" custT="1"/>
      <dgm:spPr/>
      <dgm:t>
        <a:bodyPr/>
        <a:lstStyle/>
        <a:p>
          <a:pPr algn="ctr"/>
          <a:r>
            <a:rPr lang="en-US" sz="2200" b="1" dirty="0" smtClean="0"/>
            <a:t>No defined roles for handling e-Governance</a:t>
          </a:r>
          <a:endParaRPr lang="en-IN" sz="2200" b="1" dirty="0"/>
        </a:p>
      </dgm:t>
    </dgm:pt>
    <dgm:pt modelId="{E394CC0E-6324-4188-A62F-810B3D2A4842}" type="parTrans" cxnId="{B2A49275-93FD-4D1D-BACA-6DD7166ED59B}">
      <dgm:prSet/>
      <dgm:spPr/>
      <dgm:t>
        <a:bodyPr/>
        <a:lstStyle/>
        <a:p>
          <a:pPr algn="ctr"/>
          <a:endParaRPr lang="en-IN" sz="1600"/>
        </a:p>
      </dgm:t>
    </dgm:pt>
    <dgm:pt modelId="{F1A88C06-D837-4C92-B332-81137A227907}" type="sibTrans" cxnId="{B2A49275-93FD-4D1D-BACA-6DD7166ED59B}">
      <dgm:prSet/>
      <dgm:spPr/>
      <dgm:t>
        <a:bodyPr/>
        <a:lstStyle/>
        <a:p>
          <a:pPr algn="ctr"/>
          <a:endParaRPr lang="en-IN" sz="1600"/>
        </a:p>
      </dgm:t>
    </dgm:pt>
    <dgm:pt modelId="{8A4C67D8-618C-4D8F-84CB-7A285B13D816}">
      <dgm:prSet phldrT="[Text]" custT="1"/>
      <dgm:spPr/>
      <dgm:t>
        <a:bodyPr/>
        <a:lstStyle/>
        <a:p>
          <a:pPr algn="ctr"/>
          <a:r>
            <a:rPr lang="en-US" sz="2000" b="1" dirty="0" smtClean="0"/>
            <a:t>	at the Programme and Project levels</a:t>
          </a:r>
          <a:endParaRPr lang="en-IN" sz="2000" b="1" dirty="0"/>
        </a:p>
      </dgm:t>
    </dgm:pt>
    <dgm:pt modelId="{E77F4104-B733-48BB-94EF-2C2CCC5AF6E3}" type="parTrans" cxnId="{C4567969-1EAE-46F4-A399-CE2664F5C884}">
      <dgm:prSet/>
      <dgm:spPr/>
      <dgm:t>
        <a:bodyPr/>
        <a:lstStyle/>
        <a:p>
          <a:pPr algn="ctr"/>
          <a:endParaRPr lang="en-IN" sz="1600"/>
        </a:p>
      </dgm:t>
    </dgm:pt>
    <dgm:pt modelId="{F343EE93-7D67-4FA4-A9AB-512A61D410FD}" type="sibTrans" cxnId="{C4567969-1EAE-46F4-A399-CE2664F5C884}">
      <dgm:prSet/>
      <dgm:spPr/>
      <dgm:t>
        <a:bodyPr/>
        <a:lstStyle/>
        <a:p>
          <a:pPr algn="ctr"/>
          <a:endParaRPr lang="en-IN" sz="1600"/>
        </a:p>
      </dgm:t>
    </dgm:pt>
    <dgm:pt modelId="{3AA38DE2-2654-43CF-A212-07C51222B10A}">
      <dgm:prSet phldrT="[Text]" phldr="1" custT="1"/>
      <dgm:spPr/>
      <dgm:t>
        <a:bodyPr/>
        <a:lstStyle/>
        <a:p>
          <a:pPr algn="ctr"/>
          <a:endParaRPr lang="en-IN" sz="700"/>
        </a:p>
      </dgm:t>
    </dgm:pt>
    <dgm:pt modelId="{2501CBAF-2B9B-4A62-B4C3-2571D9015AD7}" type="parTrans" cxnId="{87030427-6321-46E2-9C60-388E170E0E66}">
      <dgm:prSet/>
      <dgm:spPr/>
      <dgm:t>
        <a:bodyPr/>
        <a:lstStyle/>
        <a:p>
          <a:pPr algn="ctr"/>
          <a:endParaRPr lang="en-IN" sz="1600"/>
        </a:p>
      </dgm:t>
    </dgm:pt>
    <dgm:pt modelId="{0A45C493-7ADC-47AD-A417-D4822B309F79}" type="sibTrans" cxnId="{87030427-6321-46E2-9C60-388E170E0E66}">
      <dgm:prSet/>
      <dgm:spPr/>
      <dgm:t>
        <a:bodyPr/>
        <a:lstStyle/>
        <a:p>
          <a:pPr algn="ctr"/>
          <a:endParaRPr lang="en-IN" sz="1600"/>
        </a:p>
      </dgm:t>
    </dgm:pt>
    <dgm:pt modelId="{BF322D6C-5891-4971-9909-AA0CB096E65A}">
      <dgm:prSet phldrT="[Text]" custT="1"/>
      <dgm:spPr/>
      <dgm:t>
        <a:bodyPr/>
        <a:lstStyle/>
        <a:p>
          <a:pPr algn="ctr"/>
          <a:r>
            <a:rPr lang="en-US" sz="2200" b="1" dirty="0" smtClean="0"/>
            <a:t>No defined competencies</a:t>
          </a:r>
          <a:endParaRPr lang="en-IN" sz="2200" b="1" dirty="0"/>
        </a:p>
      </dgm:t>
    </dgm:pt>
    <dgm:pt modelId="{696F1744-1D65-4ADA-9B96-262AA04DC709}" type="parTrans" cxnId="{48E47D0A-73A5-4DE8-8BE7-67B5DC6418B3}">
      <dgm:prSet/>
      <dgm:spPr/>
      <dgm:t>
        <a:bodyPr/>
        <a:lstStyle/>
        <a:p>
          <a:pPr algn="ctr"/>
          <a:endParaRPr lang="en-IN" sz="1600"/>
        </a:p>
      </dgm:t>
    </dgm:pt>
    <dgm:pt modelId="{B2A82A0A-0CBC-4495-85FF-DE13FE9C5A66}" type="sibTrans" cxnId="{48E47D0A-73A5-4DE8-8BE7-67B5DC6418B3}">
      <dgm:prSet/>
      <dgm:spPr/>
      <dgm:t>
        <a:bodyPr/>
        <a:lstStyle/>
        <a:p>
          <a:pPr algn="ctr"/>
          <a:endParaRPr lang="en-IN" sz="1600"/>
        </a:p>
      </dgm:t>
    </dgm:pt>
    <dgm:pt modelId="{199C4EAB-CF6B-4364-BAAB-11AFB5380010}">
      <dgm:prSet phldrT="[Text]" custT="1"/>
      <dgm:spPr/>
      <dgm:t>
        <a:bodyPr/>
        <a:lstStyle/>
        <a:p>
          <a:pPr algn="ctr"/>
          <a:r>
            <a:rPr lang="en-US" sz="1600" b="1" dirty="0" smtClean="0"/>
            <a:t>No standard definition / agreement / guidance on must-have competencies and knowledge required at different stages of the e-Gov project lifecycle  </a:t>
          </a:r>
          <a:endParaRPr lang="en-IN" sz="1600" dirty="0"/>
        </a:p>
      </dgm:t>
    </dgm:pt>
    <dgm:pt modelId="{EAB85686-2A7C-4A5A-8753-4B18445E7EE2}" type="parTrans" cxnId="{38B28F37-3AEB-49B0-96AA-57F4B109D056}">
      <dgm:prSet/>
      <dgm:spPr/>
      <dgm:t>
        <a:bodyPr/>
        <a:lstStyle/>
        <a:p>
          <a:pPr algn="ctr"/>
          <a:endParaRPr lang="en-IN" sz="1600"/>
        </a:p>
      </dgm:t>
    </dgm:pt>
    <dgm:pt modelId="{9CD1CE1E-313F-425E-9E9B-5F9DFBE27CA7}" type="sibTrans" cxnId="{38B28F37-3AEB-49B0-96AA-57F4B109D056}">
      <dgm:prSet/>
      <dgm:spPr/>
      <dgm:t>
        <a:bodyPr/>
        <a:lstStyle/>
        <a:p>
          <a:pPr algn="ctr"/>
          <a:endParaRPr lang="en-IN" sz="1600"/>
        </a:p>
      </dgm:t>
    </dgm:pt>
    <dgm:pt modelId="{37DEC7BD-0490-4F3B-BA1A-822795283222}">
      <dgm:prSet phldrT="[Text]" phldr="1" custT="1"/>
      <dgm:spPr/>
      <dgm:t>
        <a:bodyPr/>
        <a:lstStyle/>
        <a:p>
          <a:pPr algn="ctr"/>
          <a:endParaRPr lang="en-IN" sz="700"/>
        </a:p>
      </dgm:t>
    </dgm:pt>
    <dgm:pt modelId="{94E3882F-42CF-4A9D-B2EC-8CA870A37DAC}" type="parTrans" cxnId="{C63F5187-8ECB-41D4-BFFF-D529D4F9FF95}">
      <dgm:prSet/>
      <dgm:spPr/>
      <dgm:t>
        <a:bodyPr/>
        <a:lstStyle/>
        <a:p>
          <a:pPr algn="ctr"/>
          <a:endParaRPr lang="en-IN" sz="1600"/>
        </a:p>
      </dgm:t>
    </dgm:pt>
    <dgm:pt modelId="{8383A36C-9A17-44B3-9651-386AD5BEC2C7}" type="sibTrans" cxnId="{C63F5187-8ECB-41D4-BFFF-D529D4F9FF95}">
      <dgm:prSet/>
      <dgm:spPr/>
      <dgm:t>
        <a:bodyPr/>
        <a:lstStyle/>
        <a:p>
          <a:pPr algn="ctr"/>
          <a:endParaRPr lang="en-IN" sz="1600"/>
        </a:p>
      </dgm:t>
    </dgm:pt>
    <dgm:pt modelId="{6F8E3357-E6F4-49D1-96BB-856ACAA1EEB9}">
      <dgm:prSet phldrT="[Text]" custT="1"/>
      <dgm:spPr/>
      <dgm:t>
        <a:bodyPr/>
        <a:lstStyle/>
        <a:p>
          <a:pPr algn="ctr"/>
          <a:r>
            <a:rPr lang="en-US" sz="2200" b="1" dirty="0" smtClean="0"/>
            <a:t>No scientific basis for</a:t>
          </a:r>
          <a:endParaRPr lang="en-IN" sz="2200" b="1" dirty="0"/>
        </a:p>
      </dgm:t>
    </dgm:pt>
    <dgm:pt modelId="{0356ED8C-1D7C-4984-958D-8DC6D7F53D64}" type="parTrans" cxnId="{DA7731BE-1DC9-4924-9093-97C23E88B154}">
      <dgm:prSet/>
      <dgm:spPr/>
      <dgm:t>
        <a:bodyPr/>
        <a:lstStyle/>
        <a:p>
          <a:pPr algn="ctr"/>
          <a:endParaRPr lang="en-IN" sz="1600"/>
        </a:p>
      </dgm:t>
    </dgm:pt>
    <dgm:pt modelId="{859F8859-B1E6-46C7-8E70-FBBFF5B18A68}" type="sibTrans" cxnId="{DA7731BE-1DC9-4924-9093-97C23E88B154}">
      <dgm:prSet/>
      <dgm:spPr/>
      <dgm:t>
        <a:bodyPr/>
        <a:lstStyle/>
        <a:p>
          <a:pPr algn="ctr"/>
          <a:endParaRPr lang="en-IN" sz="1600"/>
        </a:p>
      </dgm:t>
    </dgm:pt>
    <dgm:pt modelId="{AAE699E2-F976-4130-835E-D3B6E604C5D9}">
      <dgm:prSet custT="1"/>
      <dgm:spPr/>
      <dgm:t>
        <a:bodyPr/>
        <a:lstStyle/>
        <a:p>
          <a:r>
            <a:rPr lang="en-US" sz="1800" b="1" dirty="0" smtClean="0"/>
            <a:t>Training</a:t>
          </a:r>
          <a:r>
            <a:rPr lang="en-US" sz="1800" dirty="0" smtClean="0"/>
            <a:t> </a:t>
          </a:r>
          <a:endParaRPr lang="en-IN" sz="1800" dirty="0"/>
        </a:p>
      </dgm:t>
    </dgm:pt>
    <dgm:pt modelId="{B2803CEF-87E8-4AF9-9753-937FB665D26E}" type="parTrans" cxnId="{73FAE962-6C11-42EF-9026-0ADAE34F55BF}">
      <dgm:prSet/>
      <dgm:spPr/>
      <dgm:t>
        <a:bodyPr/>
        <a:lstStyle/>
        <a:p>
          <a:endParaRPr lang="en-IN" sz="1600"/>
        </a:p>
      </dgm:t>
    </dgm:pt>
    <dgm:pt modelId="{B8E1D93F-866F-423B-AE9B-F2850141B95D}" type="sibTrans" cxnId="{73FAE962-6C11-42EF-9026-0ADAE34F55BF}">
      <dgm:prSet/>
      <dgm:spPr/>
      <dgm:t>
        <a:bodyPr/>
        <a:lstStyle/>
        <a:p>
          <a:endParaRPr lang="en-IN" sz="1600"/>
        </a:p>
      </dgm:t>
    </dgm:pt>
    <dgm:pt modelId="{BA816188-80FF-4F45-9E99-AB63DA765274}">
      <dgm:prSet custT="1"/>
      <dgm:spPr/>
      <dgm:t>
        <a:bodyPr/>
        <a:lstStyle/>
        <a:p>
          <a:r>
            <a:rPr lang="en-US" sz="1800" b="1" dirty="0" smtClean="0"/>
            <a:t>Recruitment/selection</a:t>
          </a:r>
          <a:endParaRPr lang="en-IN" sz="1800" b="1" dirty="0"/>
        </a:p>
      </dgm:t>
    </dgm:pt>
    <dgm:pt modelId="{433C6D3E-F1C6-4BCC-B2FA-B7E60043C91F}" type="parTrans" cxnId="{D05590CD-5D0E-41E1-BDAD-484BC4FF4EBD}">
      <dgm:prSet/>
      <dgm:spPr/>
      <dgm:t>
        <a:bodyPr/>
        <a:lstStyle/>
        <a:p>
          <a:endParaRPr lang="en-IN" sz="1600"/>
        </a:p>
      </dgm:t>
    </dgm:pt>
    <dgm:pt modelId="{7BEF9D31-036F-4324-8592-DC243C24AF1C}" type="sibTrans" cxnId="{D05590CD-5D0E-41E1-BDAD-484BC4FF4EBD}">
      <dgm:prSet/>
      <dgm:spPr/>
      <dgm:t>
        <a:bodyPr/>
        <a:lstStyle/>
        <a:p>
          <a:endParaRPr lang="en-IN" sz="1600"/>
        </a:p>
      </dgm:t>
    </dgm:pt>
    <dgm:pt modelId="{35B36547-1457-43D3-A4DA-50383DBA97B8}" type="pres">
      <dgm:prSet presAssocID="{290F28D0-DE2A-4F20-9EE5-E463BCFF33D7}" presName="Name0" presStyleCnt="0">
        <dgm:presLayoutVars>
          <dgm:dir/>
          <dgm:animLvl val="lvl"/>
          <dgm:resizeHandles val="exact"/>
        </dgm:presLayoutVars>
      </dgm:prSet>
      <dgm:spPr/>
    </dgm:pt>
    <dgm:pt modelId="{66260A23-A846-4907-BA50-A17DC034E53F}" type="pres">
      <dgm:prSet presAssocID="{6F8E3357-E6F4-49D1-96BB-856ACAA1EEB9}" presName="boxAndChildren" presStyleCnt="0"/>
      <dgm:spPr/>
    </dgm:pt>
    <dgm:pt modelId="{9C53239B-A0E7-4899-BD0C-80965582606B}" type="pres">
      <dgm:prSet presAssocID="{6F8E3357-E6F4-49D1-96BB-856ACAA1EEB9}" presName="parentTextBox" presStyleLbl="node1" presStyleIdx="0" presStyleCnt="3"/>
      <dgm:spPr/>
      <dgm:t>
        <a:bodyPr/>
        <a:lstStyle/>
        <a:p>
          <a:endParaRPr lang="en-IN"/>
        </a:p>
      </dgm:t>
    </dgm:pt>
    <dgm:pt modelId="{850952DB-D1F4-4B89-896E-E4BDE5740A69}" type="pres">
      <dgm:prSet presAssocID="{6F8E3357-E6F4-49D1-96BB-856ACAA1EEB9}" presName="entireBox" presStyleLbl="node1" presStyleIdx="0" presStyleCnt="3" custLinFactNeighborX="870" custLinFactNeighborY="3417"/>
      <dgm:spPr/>
      <dgm:t>
        <a:bodyPr/>
        <a:lstStyle/>
        <a:p>
          <a:endParaRPr lang="en-IN"/>
        </a:p>
      </dgm:t>
    </dgm:pt>
    <dgm:pt modelId="{65244559-5B4C-4808-B726-A14D2DBA1443}" type="pres">
      <dgm:prSet presAssocID="{6F8E3357-E6F4-49D1-96BB-856ACAA1EEB9}" presName="descendantBox" presStyleCnt="0"/>
      <dgm:spPr/>
    </dgm:pt>
    <dgm:pt modelId="{3E5DA19B-7940-4053-9C10-C5AB18E25BED}" type="pres">
      <dgm:prSet presAssocID="{BA816188-80FF-4F45-9E99-AB63DA765274}" presName="childTextBox" presStyleLbl="fgAccFollowNode1" presStyleIdx="0" presStyleCnt="6" custScaleX="204299" custLinFactNeighborX="-71894">
        <dgm:presLayoutVars>
          <dgm:bulletEnabled val="1"/>
        </dgm:presLayoutVars>
      </dgm:prSet>
      <dgm:spPr/>
      <dgm:t>
        <a:bodyPr/>
        <a:lstStyle/>
        <a:p>
          <a:endParaRPr lang="en-IN"/>
        </a:p>
      </dgm:t>
    </dgm:pt>
    <dgm:pt modelId="{F5E81EF6-AE32-4123-8D03-6809E2E54259}" type="pres">
      <dgm:prSet presAssocID="{AAE699E2-F976-4130-835E-D3B6E604C5D9}" presName="childTextBox" presStyleLbl="fgAccFollowNode1" presStyleIdx="1" presStyleCnt="6" custScaleX="230802" custLinFactNeighborX="-21164">
        <dgm:presLayoutVars>
          <dgm:bulletEnabled val="1"/>
        </dgm:presLayoutVars>
      </dgm:prSet>
      <dgm:spPr/>
    </dgm:pt>
    <dgm:pt modelId="{72F276B0-CA84-42D3-A0D8-C6D786BAA6C1}" type="pres">
      <dgm:prSet presAssocID="{B2A82A0A-0CBC-4495-85FF-DE13FE9C5A66}" presName="sp" presStyleCnt="0"/>
      <dgm:spPr/>
    </dgm:pt>
    <dgm:pt modelId="{6CB1220E-9840-4904-A732-542E39D837F9}" type="pres">
      <dgm:prSet presAssocID="{BF322D6C-5891-4971-9909-AA0CB096E65A}" presName="arrowAndChildren" presStyleCnt="0"/>
      <dgm:spPr/>
    </dgm:pt>
    <dgm:pt modelId="{CFDE253F-94FE-49E0-833A-466BB2DB5F52}" type="pres">
      <dgm:prSet presAssocID="{BF322D6C-5891-4971-9909-AA0CB096E65A}" presName="parentTextArrow" presStyleLbl="node1" presStyleIdx="0" presStyleCnt="3"/>
      <dgm:spPr/>
      <dgm:t>
        <a:bodyPr/>
        <a:lstStyle/>
        <a:p>
          <a:endParaRPr lang="en-IN"/>
        </a:p>
      </dgm:t>
    </dgm:pt>
    <dgm:pt modelId="{1DE3E49E-8A1C-465A-947F-D870D9E88203}" type="pres">
      <dgm:prSet presAssocID="{BF322D6C-5891-4971-9909-AA0CB096E65A}" presName="arrow" presStyleLbl="node1" presStyleIdx="1" presStyleCnt="3"/>
      <dgm:spPr/>
      <dgm:t>
        <a:bodyPr/>
        <a:lstStyle/>
        <a:p>
          <a:endParaRPr lang="en-IN"/>
        </a:p>
      </dgm:t>
    </dgm:pt>
    <dgm:pt modelId="{64CC1649-44B0-4DED-A7FB-956BE28CE1F7}" type="pres">
      <dgm:prSet presAssocID="{BF322D6C-5891-4971-9909-AA0CB096E65A}" presName="descendantArrow" presStyleCnt="0"/>
      <dgm:spPr/>
    </dgm:pt>
    <dgm:pt modelId="{DD583D8A-9D1C-4BF4-8706-E691771627ED}" type="pres">
      <dgm:prSet presAssocID="{199C4EAB-CF6B-4364-BAAB-11AFB5380010}" presName="childTextArrow" presStyleLbl="fgAccFollowNode1" presStyleIdx="2" presStyleCnt="6" custScaleX="2000000">
        <dgm:presLayoutVars>
          <dgm:bulletEnabled val="1"/>
        </dgm:presLayoutVars>
      </dgm:prSet>
      <dgm:spPr/>
      <dgm:t>
        <a:bodyPr/>
        <a:lstStyle/>
        <a:p>
          <a:endParaRPr lang="en-IN"/>
        </a:p>
      </dgm:t>
    </dgm:pt>
    <dgm:pt modelId="{0A5E6FB2-01BE-47F3-A1E8-42F7330C53DC}" type="pres">
      <dgm:prSet presAssocID="{37DEC7BD-0490-4F3B-BA1A-822795283222}" presName="childTextArrow" presStyleLbl="fgAccFollowNode1" presStyleIdx="3" presStyleCnt="6">
        <dgm:presLayoutVars>
          <dgm:bulletEnabled val="1"/>
        </dgm:presLayoutVars>
      </dgm:prSet>
      <dgm:spPr/>
    </dgm:pt>
    <dgm:pt modelId="{6B45E1E0-8A80-4D4A-AFB4-8657E39BD2B4}" type="pres">
      <dgm:prSet presAssocID="{F1A88C06-D837-4C92-B332-81137A227907}" presName="sp" presStyleCnt="0"/>
      <dgm:spPr/>
    </dgm:pt>
    <dgm:pt modelId="{825C8573-A22E-4B94-9D29-34F84DEAE517}" type="pres">
      <dgm:prSet presAssocID="{47688A81-4594-4AD2-A378-00EFF3DB7990}" presName="arrowAndChildren" presStyleCnt="0"/>
      <dgm:spPr/>
    </dgm:pt>
    <dgm:pt modelId="{B0A03658-B1A4-4810-8C55-786E17259051}" type="pres">
      <dgm:prSet presAssocID="{47688A81-4594-4AD2-A378-00EFF3DB7990}" presName="parentTextArrow" presStyleLbl="node1" presStyleIdx="1" presStyleCnt="3"/>
      <dgm:spPr/>
      <dgm:t>
        <a:bodyPr/>
        <a:lstStyle/>
        <a:p>
          <a:endParaRPr lang="en-IN"/>
        </a:p>
      </dgm:t>
    </dgm:pt>
    <dgm:pt modelId="{9CEFAE8A-55A1-4637-A2F4-FE47C7FF1B94}" type="pres">
      <dgm:prSet presAssocID="{47688A81-4594-4AD2-A378-00EFF3DB7990}" presName="arrow" presStyleLbl="node1" presStyleIdx="2" presStyleCnt="3"/>
      <dgm:spPr/>
      <dgm:t>
        <a:bodyPr/>
        <a:lstStyle/>
        <a:p>
          <a:endParaRPr lang="en-IN"/>
        </a:p>
      </dgm:t>
    </dgm:pt>
    <dgm:pt modelId="{CE5059D7-275E-40B5-B2DC-3C9C031C0D00}" type="pres">
      <dgm:prSet presAssocID="{47688A81-4594-4AD2-A378-00EFF3DB7990}" presName="descendantArrow" presStyleCnt="0"/>
      <dgm:spPr/>
    </dgm:pt>
    <dgm:pt modelId="{C6330023-E950-43CC-BBED-5FA4870374FD}" type="pres">
      <dgm:prSet presAssocID="{8A4C67D8-618C-4D8F-84CB-7A285B13D816}" presName="childTextArrow" presStyleLbl="fgAccFollowNode1" presStyleIdx="4" presStyleCnt="6" custScaleX="2000000">
        <dgm:presLayoutVars>
          <dgm:bulletEnabled val="1"/>
        </dgm:presLayoutVars>
      </dgm:prSet>
      <dgm:spPr/>
      <dgm:t>
        <a:bodyPr/>
        <a:lstStyle/>
        <a:p>
          <a:endParaRPr lang="en-IN"/>
        </a:p>
      </dgm:t>
    </dgm:pt>
    <dgm:pt modelId="{04BFFCC6-C297-4BF2-90F2-00579123A992}" type="pres">
      <dgm:prSet presAssocID="{3AA38DE2-2654-43CF-A212-07C51222B10A}" presName="childTextArrow" presStyleLbl="fgAccFollowNode1" presStyleIdx="5" presStyleCnt="6">
        <dgm:presLayoutVars>
          <dgm:bulletEnabled val="1"/>
        </dgm:presLayoutVars>
      </dgm:prSet>
      <dgm:spPr/>
    </dgm:pt>
  </dgm:ptLst>
  <dgm:cxnLst>
    <dgm:cxn modelId="{48E47D0A-73A5-4DE8-8BE7-67B5DC6418B3}" srcId="{290F28D0-DE2A-4F20-9EE5-E463BCFF33D7}" destId="{BF322D6C-5891-4971-9909-AA0CB096E65A}" srcOrd="1" destOrd="0" parTransId="{696F1744-1D65-4ADA-9B96-262AA04DC709}" sibTransId="{B2A82A0A-0CBC-4495-85FF-DE13FE9C5A66}"/>
    <dgm:cxn modelId="{403E787C-B929-4B92-AACB-C1225ABACF54}" type="presOf" srcId="{8A4C67D8-618C-4D8F-84CB-7A285B13D816}" destId="{C6330023-E950-43CC-BBED-5FA4870374FD}" srcOrd="0" destOrd="0" presId="urn:microsoft.com/office/officeart/2005/8/layout/process4"/>
    <dgm:cxn modelId="{C4567969-1EAE-46F4-A399-CE2664F5C884}" srcId="{47688A81-4594-4AD2-A378-00EFF3DB7990}" destId="{8A4C67D8-618C-4D8F-84CB-7A285B13D816}" srcOrd="0" destOrd="0" parTransId="{E77F4104-B733-48BB-94EF-2C2CCC5AF6E3}" sibTransId="{F343EE93-7D67-4FA4-A9AB-512A61D410FD}"/>
    <dgm:cxn modelId="{C63F5187-8ECB-41D4-BFFF-D529D4F9FF95}" srcId="{BF322D6C-5891-4971-9909-AA0CB096E65A}" destId="{37DEC7BD-0490-4F3B-BA1A-822795283222}" srcOrd="1" destOrd="0" parTransId="{94E3882F-42CF-4A9D-B2EC-8CA870A37DAC}" sibTransId="{8383A36C-9A17-44B3-9651-386AD5BEC2C7}"/>
    <dgm:cxn modelId="{A05F6B06-04E2-43BD-9CCF-A26CAD88EE42}" type="presOf" srcId="{290F28D0-DE2A-4F20-9EE5-E463BCFF33D7}" destId="{35B36547-1457-43D3-A4DA-50383DBA97B8}" srcOrd="0" destOrd="0" presId="urn:microsoft.com/office/officeart/2005/8/layout/process4"/>
    <dgm:cxn modelId="{7D2F1D2B-F2AA-4124-815D-D72C9B515CB5}" type="presOf" srcId="{6F8E3357-E6F4-49D1-96BB-856ACAA1EEB9}" destId="{850952DB-D1F4-4B89-896E-E4BDE5740A69}" srcOrd="1" destOrd="0" presId="urn:microsoft.com/office/officeart/2005/8/layout/process4"/>
    <dgm:cxn modelId="{7DCFE6E4-E64F-4302-84CD-CA20375F36A1}" type="presOf" srcId="{BF322D6C-5891-4971-9909-AA0CB096E65A}" destId="{CFDE253F-94FE-49E0-833A-466BB2DB5F52}" srcOrd="0" destOrd="0" presId="urn:microsoft.com/office/officeart/2005/8/layout/process4"/>
    <dgm:cxn modelId="{38B28F37-3AEB-49B0-96AA-57F4B109D056}" srcId="{BF322D6C-5891-4971-9909-AA0CB096E65A}" destId="{199C4EAB-CF6B-4364-BAAB-11AFB5380010}" srcOrd="0" destOrd="0" parTransId="{EAB85686-2A7C-4A5A-8753-4B18445E7EE2}" sibTransId="{9CD1CE1E-313F-425E-9E9B-5F9DFBE27CA7}"/>
    <dgm:cxn modelId="{8307BB6F-A5EB-4896-9A95-FA702DB5D50E}" type="presOf" srcId="{47688A81-4594-4AD2-A378-00EFF3DB7990}" destId="{B0A03658-B1A4-4810-8C55-786E17259051}" srcOrd="0" destOrd="0" presId="urn:microsoft.com/office/officeart/2005/8/layout/process4"/>
    <dgm:cxn modelId="{87030427-6321-46E2-9C60-388E170E0E66}" srcId="{47688A81-4594-4AD2-A378-00EFF3DB7990}" destId="{3AA38DE2-2654-43CF-A212-07C51222B10A}" srcOrd="1" destOrd="0" parTransId="{2501CBAF-2B9B-4A62-B4C3-2571D9015AD7}" sibTransId="{0A45C493-7ADC-47AD-A417-D4822B309F79}"/>
    <dgm:cxn modelId="{7328BC8B-71E0-43D6-B27C-E0F9A3B77CA2}" type="presOf" srcId="{6F8E3357-E6F4-49D1-96BB-856ACAA1EEB9}" destId="{9C53239B-A0E7-4899-BD0C-80965582606B}" srcOrd="0" destOrd="0" presId="urn:microsoft.com/office/officeart/2005/8/layout/process4"/>
    <dgm:cxn modelId="{B5270C29-2DAB-4893-AF2C-FBDED264FE79}" type="presOf" srcId="{BF322D6C-5891-4971-9909-AA0CB096E65A}" destId="{1DE3E49E-8A1C-465A-947F-D870D9E88203}" srcOrd="1" destOrd="0" presId="urn:microsoft.com/office/officeart/2005/8/layout/process4"/>
    <dgm:cxn modelId="{1729AE74-F297-4549-A566-AD10CBA65515}" type="presOf" srcId="{47688A81-4594-4AD2-A378-00EFF3DB7990}" destId="{9CEFAE8A-55A1-4637-A2F4-FE47C7FF1B94}" srcOrd="1" destOrd="0" presId="urn:microsoft.com/office/officeart/2005/8/layout/process4"/>
    <dgm:cxn modelId="{4C3E2599-2E9C-409A-9264-49BDC8EA2147}" type="presOf" srcId="{37DEC7BD-0490-4F3B-BA1A-822795283222}" destId="{0A5E6FB2-01BE-47F3-A1E8-42F7330C53DC}" srcOrd="0" destOrd="0" presId="urn:microsoft.com/office/officeart/2005/8/layout/process4"/>
    <dgm:cxn modelId="{56666D45-E838-42B4-A395-0B73DE3437AF}" type="presOf" srcId="{3AA38DE2-2654-43CF-A212-07C51222B10A}" destId="{04BFFCC6-C297-4BF2-90F2-00579123A992}" srcOrd="0" destOrd="0" presId="urn:microsoft.com/office/officeart/2005/8/layout/process4"/>
    <dgm:cxn modelId="{9239B5C3-C076-48B0-9E3F-99FB4DD57016}" type="presOf" srcId="{BA816188-80FF-4F45-9E99-AB63DA765274}" destId="{3E5DA19B-7940-4053-9C10-C5AB18E25BED}" srcOrd="0" destOrd="0" presId="urn:microsoft.com/office/officeart/2005/8/layout/process4"/>
    <dgm:cxn modelId="{4FB7A9E7-5F0A-4B48-A214-FD15D4DA5F73}" type="presOf" srcId="{199C4EAB-CF6B-4364-BAAB-11AFB5380010}" destId="{DD583D8A-9D1C-4BF4-8706-E691771627ED}" srcOrd="0" destOrd="0" presId="urn:microsoft.com/office/officeart/2005/8/layout/process4"/>
    <dgm:cxn modelId="{73FAE962-6C11-42EF-9026-0ADAE34F55BF}" srcId="{6F8E3357-E6F4-49D1-96BB-856ACAA1EEB9}" destId="{AAE699E2-F976-4130-835E-D3B6E604C5D9}" srcOrd="1" destOrd="0" parTransId="{B2803CEF-87E8-4AF9-9753-937FB665D26E}" sibTransId="{B8E1D93F-866F-423B-AE9B-F2850141B95D}"/>
    <dgm:cxn modelId="{1F666A3D-4903-4AEA-944C-0D619F38DE4F}" type="presOf" srcId="{AAE699E2-F976-4130-835E-D3B6E604C5D9}" destId="{F5E81EF6-AE32-4123-8D03-6809E2E54259}" srcOrd="0" destOrd="0" presId="urn:microsoft.com/office/officeart/2005/8/layout/process4"/>
    <dgm:cxn modelId="{DA7731BE-1DC9-4924-9093-97C23E88B154}" srcId="{290F28D0-DE2A-4F20-9EE5-E463BCFF33D7}" destId="{6F8E3357-E6F4-49D1-96BB-856ACAA1EEB9}" srcOrd="2" destOrd="0" parTransId="{0356ED8C-1D7C-4984-958D-8DC6D7F53D64}" sibTransId="{859F8859-B1E6-46C7-8E70-FBBFF5B18A68}"/>
    <dgm:cxn modelId="{B2A49275-93FD-4D1D-BACA-6DD7166ED59B}" srcId="{290F28D0-DE2A-4F20-9EE5-E463BCFF33D7}" destId="{47688A81-4594-4AD2-A378-00EFF3DB7990}" srcOrd="0" destOrd="0" parTransId="{E394CC0E-6324-4188-A62F-810B3D2A4842}" sibTransId="{F1A88C06-D837-4C92-B332-81137A227907}"/>
    <dgm:cxn modelId="{D05590CD-5D0E-41E1-BDAD-484BC4FF4EBD}" srcId="{6F8E3357-E6F4-49D1-96BB-856ACAA1EEB9}" destId="{BA816188-80FF-4F45-9E99-AB63DA765274}" srcOrd="0" destOrd="0" parTransId="{433C6D3E-F1C6-4BCC-B2FA-B7E60043C91F}" sibTransId="{7BEF9D31-036F-4324-8592-DC243C24AF1C}"/>
    <dgm:cxn modelId="{F881885F-08D2-485B-9D78-EE90B30FE423}" type="presParOf" srcId="{35B36547-1457-43D3-A4DA-50383DBA97B8}" destId="{66260A23-A846-4907-BA50-A17DC034E53F}" srcOrd="0" destOrd="0" presId="urn:microsoft.com/office/officeart/2005/8/layout/process4"/>
    <dgm:cxn modelId="{EA5C08AF-C947-43DA-A4EE-6E603A909AD6}" type="presParOf" srcId="{66260A23-A846-4907-BA50-A17DC034E53F}" destId="{9C53239B-A0E7-4899-BD0C-80965582606B}" srcOrd="0" destOrd="0" presId="urn:microsoft.com/office/officeart/2005/8/layout/process4"/>
    <dgm:cxn modelId="{C3257158-89EB-4255-BD52-E357EF44523A}" type="presParOf" srcId="{66260A23-A846-4907-BA50-A17DC034E53F}" destId="{850952DB-D1F4-4B89-896E-E4BDE5740A69}" srcOrd="1" destOrd="0" presId="urn:microsoft.com/office/officeart/2005/8/layout/process4"/>
    <dgm:cxn modelId="{1CBAD412-53FD-4094-BDA5-F2759BE54CEB}" type="presParOf" srcId="{66260A23-A846-4907-BA50-A17DC034E53F}" destId="{65244559-5B4C-4808-B726-A14D2DBA1443}" srcOrd="2" destOrd="0" presId="urn:microsoft.com/office/officeart/2005/8/layout/process4"/>
    <dgm:cxn modelId="{2561C520-FB96-45C4-9773-42131A8B15DE}" type="presParOf" srcId="{65244559-5B4C-4808-B726-A14D2DBA1443}" destId="{3E5DA19B-7940-4053-9C10-C5AB18E25BED}" srcOrd="0" destOrd="0" presId="urn:microsoft.com/office/officeart/2005/8/layout/process4"/>
    <dgm:cxn modelId="{242F4177-0A82-4D57-848C-403EE092E267}" type="presParOf" srcId="{65244559-5B4C-4808-B726-A14D2DBA1443}" destId="{F5E81EF6-AE32-4123-8D03-6809E2E54259}" srcOrd="1" destOrd="0" presId="urn:microsoft.com/office/officeart/2005/8/layout/process4"/>
    <dgm:cxn modelId="{75770D81-117D-4D73-9728-DB0BC39B6382}" type="presParOf" srcId="{35B36547-1457-43D3-A4DA-50383DBA97B8}" destId="{72F276B0-CA84-42D3-A0D8-C6D786BAA6C1}" srcOrd="1" destOrd="0" presId="urn:microsoft.com/office/officeart/2005/8/layout/process4"/>
    <dgm:cxn modelId="{0E4A6C30-677F-4084-88FC-72EC75DD069C}" type="presParOf" srcId="{35B36547-1457-43D3-A4DA-50383DBA97B8}" destId="{6CB1220E-9840-4904-A732-542E39D837F9}" srcOrd="2" destOrd="0" presId="urn:microsoft.com/office/officeart/2005/8/layout/process4"/>
    <dgm:cxn modelId="{5442C5BE-7CA3-465B-950D-6EA83C627849}" type="presParOf" srcId="{6CB1220E-9840-4904-A732-542E39D837F9}" destId="{CFDE253F-94FE-49E0-833A-466BB2DB5F52}" srcOrd="0" destOrd="0" presId="urn:microsoft.com/office/officeart/2005/8/layout/process4"/>
    <dgm:cxn modelId="{CFD57CF5-781C-43D5-B6DC-1B501F01A0AC}" type="presParOf" srcId="{6CB1220E-9840-4904-A732-542E39D837F9}" destId="{1DE3E49E-8A1C-465A-947F-D870D9E88203}" srcOrd="1" destOrd="0" presId="urn:microsoft.com/office/officeart/2005/8/layout/process4"/>
    <dgm:cxn modelId="{E8DC2D42-0B59-44CE-A06B-6BA5DFF886C1}" type="presParOf" srcId="{6CB1220E-9840-4904-A732-542E39D837F9}" destId="{64CC1649-44B0-4DED-A7FB-956BE28CE1F7}" srcOrd="2" destOrd="0" presId="urn:microsoft.com/office/officeart/2005/8/layout/process4"/>
    <dgm:cxn modelId="{519B5DBD-442B-42C2-9F3E-A35D06C1DD5E}" type="presParOf" srcId="{64CC1649-44B0-4DED-A7FB-956BE28CE1F7}" destId="{DD583D8A-9D1C-4BF4-8706-E691771627ED}" srcOrd="0" destOrd="0" presId="urn:microsoft.com/office/officeart/2005/8/layout/process4"/>
    <dgm:cxn modelId="{0E8D8A96-8B93-4BD2-B79D-0BD45C275E3B}" type="presParOf" srcId="{64CC1649-44B0-4DED-A7FB-956BE28CE1F7}" destId="{0A5E6FB2-01BE-47F3-A1E8-42F7330C53DC}" srcOrd="1" destOrd="0" presId="urn:microsoft.com/office/officeart/2005/8/layout/process4"/>
    <dgm:cxn modelId="{FBC0C506-3C52-4475-BD9C-B6C1A8C0BA1E}" type="presParOf" srcId="{35B36547-1457-43D3-A4DA-50383DBA97B8}" destId="{6B45E1E0-8A80-4D4A-AFB4-8657E39BD2B4}" srcOrd="3" destOrd="0" presId="urn:microsoft.com/office/officeart/2005/8/layout/process4"/>
    <dgm:cxn modelId="{D20A5AF6-DF00-444B-9D43-FA551A3A6912}" type="presParOf" srcId="{35B36547-1457-43D3-A4DA-50383DBA97B8}" destId="{825C8573-A22E-4B94-9D29-34F84DEAE517}" srcOrd="4" destOrd="0" presId="urn:microsoft.com/office/officeart/2005/8/layout/process4"/>
    <dgm:cxn modelId="{419EA573-D425-485A-86E9-31E14A663CFB}" type="presParOf" srcId="{825C8573-A22E-4B94-9D29-34F84DEAE517}" destId="{B0A03658-B1A4-4810-8C55-786E17259051}" srcOrd="0" destOrd="0" presId="urn:microsoft.com/office/officeart/2005/8/layout/process4"/>
    <dgm:cxn modelId="{CD94DFC7-8FB5-4E2D-B252-7A6AE27D977C}" type="presParOf" srcId="{825C8573-A22E-4B94-9D29-34F84DEAE517}" destId="{9CEFAE8A-55A1-4637-A2F4-FE47C7FF1B94}" srcOrd="1" destOrd="0" presId="urn:microsoft.com/office/officeart/2005/8/layout/process4"/>
    <dgm:cxn modelId="{41A4A244-46FC-41B9-8EA0-8C08189A7771}" type="presParOf" srcId="{825C8573-A22E-4B94-9D29-34F84DEAE517}" destId="{CE5059D7-275E-40B5-B2DC-3C9C031C0D00}" srcOrd="2" destOrd="0" presId="urn:microsoft.com/office/officeart/2005/8/layout/process4"/>
    <dgm:cxn modelId="{7C7C0842-9C79-4A7C-B30E-5DCBF4B06DBB}" type="presParOf" srcId="{CE5059D7-275E-40B5-B2DC-3C9C031C0D00}" destId="{C6330023-E950-43CC-BBED-5FA4870374FD}" srcOrd="0" destOrd="0" presId="urn:microsoft.com/office/officeart/2005/8/layout/process4"/>
    <dgm:cxn modelId="{4F375C01-C51E-45BB-ADDF-315E4FAB80E8}" type="presParOf" srcId="{CE5059D7-275E-40B5-B2DC-3C9C031C0D00}" destId="{04BFFCC6-C297-4BF2-90F2-00579123A992}" srcOrd="1" destOrd="0" presId="urn:microsoft.com/office/officeart/2005/8/layout/process4"/>
  </dgm:cxnLst>
  <dgm:bg/>
  <dgm:whole/>
</dgm:dataModel>
</file>

<file path=ppt/diagrams/data2.xml><?xml version="1.0" encoding="utf-8"?>
<dgm:dataModel xmlns:dgm="http://schemas.openxmlformats.org/drawingml/2006/diagram" xmlns:a="http://schemas.openxmlformats.org/drawingml/2006/main">
  <dgm:ptLst>
    <dgm:pt modelId="{17B4DA38-B1ED-44F6-8881-4B8F967E5396}"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en-GB"/>
        </a:p>
      </dgm:t>
    </dgm:pt>
    <dgm:pt modelId="{7562F4CB-0B79-4536-A1F0-AAA4AEAD770B}">
      <dgm:prSet phldrT="[Text]" custT="1"/>
      <dgm:spPr/>
      <dgm:t>
        <a:bodyPr/>
        <a:lstStyle/>
        <a:p>
          <a:r>
            <a:rPr lang="en-GB" sz="1600" b="0" u="none" dirty="0" smtClean="0">
              <a:latin typeface="+mn-lt"/>
            </a:rPr>
            <a:t>Training Plan development for Govt. officers</a:t>
          </a:r>
          <a:endParaRPr lang="en-GB" sz="1600" b="0" u="none" dirty="0">
            <a:latin typeface="+mn-lt"/>
          </a:endParaRPr>
        </a:p>
      </dgm:t>
    </dgm:pt>
    <dgm:pt modelId="{49F3FAB6-036A-48AA-AF1E-6A99F1D0C2D8}">
      <dgm:prSet phldrT="[Text]" custT="1"/>
      <dgm:spPr/>
      <dgm:t>
        <a:bodyPr/>
        <a:lstStyle/>
        <a:p>
          <a:r>
            <a:rPr lang="en-GB" sz="1600" b="0" u="none" dirty="0" smtClean="0">
              <a:latin typeface="+mn-lt"/>
            </a:rPr>
            <a:t>Leads to Skills gap identification in Govt.</a:t>
          </a:r>
          <a:endParaRPr lang="en-GB" sz="1600" b="0" u="none" dirty="0">
            <a:latin typeface="+mn-lt"/>
          </a:endParaRPr>
        </a:p>
      </dgm:t>
    </dgm:pt>
    <dgm:pt modelId="{2379CA5B-99E6-4139-AE0F-554663875FF3}">
      <dgm:prSet phldrT="[Text]" custT="1"/>
      <dgm:spPr/>
      <dgm:t>
        <a:bodyPr/>
        <a:lstStyle/>
        <a:p>
          <a:r>
            <a:rPr lang="en-GB" sz="1600" b="0" u="none" dirty="0" smtClean="0">
              <a:latin typeface="+mn-lt"/>
            </a:rPr>
            <a:t>Enables Training needs analysis</a:t>
          </a:r>
          <a:endParaRPr lang="en-GB" sz="1600" b="0" u="none" dirty="0">
            <a:latin typeface="+mn-lt"/>
          </a:endParaRPr>
        </a:p>
      </dgm:t>
    </dgm:pt>
    <dgm:pt modelId="{6C607D67-B90E-43FA-8252-31133B85DFE2}">
      <dgm:prSet phldrT="[Text]" custT="1"/>
      <dgm:spPr/>
      <dgm:t>
        <a:bodyPr/>
        <a:lstStyle/>
        <a:p>
          <a:r>
            <a:rPr lang="en-GB" sz="2000" b="0" u="none" dirty="0" smtClean="0">
              <a:latin typeface="+mn-lt"/>
            </a:rPr>
            <a:t>Develop right</a:t>
          </a:r>
          <a:endParaRPr lang="en-GB" sz="2000" b="0" u="none" dirty="0">
            <a:latin typeface="+mn-lt"/>
          </a:endParaRPr>
        </a:p>
      </dgm:t>
    </dgm:pt>
    <dgm:pt modelId="{6440AFE5-509C-4A8C-B38C-59EA69F9C4F1}" type="sibTrans" cxnId="{A76BC2C5-001C-42F9-B632-C0F07938CBD5}">
      <dgm:prSet/>
      <dgm:spPr/>
      <dgm:t>
        <a:bodyPr/>
        <a:lstStyle/>
        <a:p>
          <a:endParaRPr lang="en-GB"/>
        </a:p>
      </dgm:t>
    </dgm:pt>
    <dgm:pt modelId="{FC36C316-EF0C-4A85-BE2A-884F07CAC2D1}" type="parTrans" cxnId="{A76BC2C5-001C-42F9-B632-C0F07938CBD5}">
      <dgm:prSet/>
      <dgm:spPr/>
      <dgm:t>
        <a:bodyPr/>
        <a:lstStyle/>
        <a:p>
          <a:endParaRPr lang="en-GB"/>
        </a:p>
      </dgm:t>
    </dgm:pt>
    <dgm:pt modelId="{FB8F9079-B285-4C41-9676-E3DBB875421A}" type="sibTrans" cxnId="{DAA25E48-3CAD-4E5E-ADA1-94CCBC92A411}">
      <dgm:prSet/>
      <dgm:spPr/>
      <dgm:t>
        <a:bodyPr/>
        <a:lstStyle/>
        <a:p>
          <a:endParaRPr lang="en-GB"/>
        </a:p>
      </dgm:t>
    </dgm:pt>
    <dgm:pt modelId="{9927CB82-0BF1-413E-BAAF-98C8844FCE24}" type="parTrans" cxnId="{DAA25E48-3CAD-4E5E-ADA1-94CCBC92A411}">
      <dgm:prSet/>
      <dgm:spPr/>
      <dgm:t>
        <a:bodyPr/>
        <a:lstStyle/>
        <a:p>
          <a:endParaRPr lang="en-GB"/>
        </a:p>
      </dgm:t>
    </dgm:pt>
    <dgm:pt modelId="{8DFFA104-6691-4E64-A7B8-B4BD35852731}" type="sibTrans" cxnId="{C271BA75-7AD2-4324-BBBA-A9D7A136D55F}">
      <dgm:prSet/>
      <dgm:spPr/>
      <dgm:t>
        <a:bodyPr/>
        <a:lstStyle/>
        <a:p>
          <a:endParaRPr lang="en-GB"/>
        </a:p>
      </dgm:t>
    </dgm:pt>
    <dgm:pt modelId="{784E8622-08BE-4F0C-9DD5-3335AB33CF87}" type="parTrans" cxnId="{C271BA75-7AD2-4324-BBBA-A9D7A136D55F}">
      <dgm:prSet/>
      <dgm:spPr/>
      <dgm:t>
        <a:bodyPr/>
        <a:lstStyle/>
        <a:p>
          <a:endParaRPr lang="en-GB"/>
        </a:p>
      </dgm:t>
    </dgm:pt>
    <dgm:pt modelId="{5141A40B-0DA9-4948-9096-61FB31431388}" type="sibTrans" cxnId="{FE27ECA2-CA8B-4718-BF8E-D3C2BA87403C}">
      <dgm:prSet/>
      <dgm:spPr/>
      <dgm:t>
        <a:bodyPr/>
        <a:lstStyle/>
        <a:p>
          <a:endParaRPr lang="en-GB"/>
        </a:p>
      </dgm:t>
    </dgm:pt>
    <dgm:pt modelId="{3CFD2DDC-AD5B-4174-BC2C-479ECD49D66D}" type="parTrans" cxnId="{FE27ECA2-CA8B-4718-BF8E-D3C2BA87403C}">
      <dgm:prSet/>
      <dgm:spPr/>
      <dgm:t>
        <a:bodyPr/>
        <a:lstStyle/>
        <a:p>
          <a:endParaRPr lang="en-GB"/>
        </a:p>
      </dgm:t>
    </dgm:pt>
    <dgm:pt modelId="{57ABBB16-78B4-4EBA-BF5D-DC54EAE906FC}">
      <dgm:prSet phldrT="[Text]" custT="1"/>
      <dgm:spPr/>
      <dgm:t>
        <a:bodyPr/>
        <a:lstStyle/>
        <a:p>
          <a:r>
            <a:rPr lang="en-GB" sz="2000" b="0" u="none" dirty="0" smtClean="0">
              <a:latin typeface="+mn-lt"/>
            </a:rPr>
            <a:t>Deploy right</a:t>
          </a:r>
          <a:endParaRPr lang="en-GB" sz="2000" b="0" u="none" dirty="0">
            <a:latin typeface="+mn-lt"/>
          </a:endParaRPr>
        </a:p>
      </dgm:t>
    </dgm:pt>
    <dgm:pt modelId="{16D375EC-2962-484B-9364-3448A1BD89F7}" type="parTrans" cxnId="{15084319-CA5E-41EB-A26F-12929C99F2B0}">
      <dgm:prSet/>
      <dgm:spPr/>
      <dgm:t>
        <a:bodyPr/>
        <a:lstStyle/>
        <a:p>
          <a:endParaRPr lang="en-IN"/>
        </a:p>
      </dgm:t>
    </dgm:pt>
    <dgm:pt modelId="{6BAF45E7-92E9-465C-A845-39B0E101BACA}" type="sibTrans" cxnId="{15084319-CA5E-41EB-A26F-12929C99F2B0}">
      <dgm:prSet/>
      <dgm:spPr/>
      <dgm:t>
        <a:bodyPr/>
        <a:lstStyle/>
        <a:p>
          <a:endParaRPr lang="en-IN"/>
        </a:p>
      </dgm:t>
    </dgm:pt>
    <dgm:pt modelId="{6C4A5706-51F1-47CE-80F9-D377CFE31622}">
      <dgm:prSet phldrT="[Text]" custT="1"/>
      <dgm:spPr/>
      <dgm:t>
        <a:bodyPr/>
        <a:lstStyle/>
        <a:p>
          <a:r>
            <a:rPr lang="en-GB" sz="1600" b="0" u="none" dirty="0" smtClean="0">
              <a:latin typeface="+mn-lt"/>
            </a:rPr>
            <a:t>Resource  estimation and allocation within Govt.</a:t>
          </a:r>
          <a:endParaRPr lang="en-GB" sz="1600" b="0" u="none" dirty="0">
            <a:latin typeface="+mn-lt"/>
          </a:endParaRPr>
        </a:p>
      </dgm:t>
    </dgm:pt>
    <dgm:pt modelId="{ACF0C807-D032-48FC-A60B-D018277D5854}" type="parTrans" cxnId="{9EC809EE-22BA-4109-AC6B-F371E3A9BCD4}">
      <dgm:prSet/>
      <dgm:spPr/>
      <dgm:t>
        <a:bodyPr/>
        <a:lstStyle/>
        <a:p>
          <a:endParaRPr lang="en-IN"/>
        </a:p>
      </dgm:t>
    </dgm:pt>
    <dgm:pt modelId="{012656E5-2F74-4D4B-BB02-331894235E72}" type="sibTrans" cxnId="{9EC809EE-22BA-4109-AC6B-F371E3A9BCD4}">
      <dgm:prSet/>
      <dgm:spPr/>
      <dgm:t>
        <a:bodyPr/>
        <a:lstStyle/>
        <a:p>
          <a:endParaRPr lang="en-IN"/>
        </a:p>
      </dgm:t>
    </dgm:pt>
    <dgm:pt modelId="{4F1DA0EB-3771-4C28-8475-F8B03CCF52C0}">
      <dgm:prSet phldrT="[Text]" custT="1"/>
      <dgm:spPr/>
      <dgm:t>
        <a:bodyPr/>
        <a:lstStyle/>
        <a:p>
          <a:r>
            <a:rPr lang="en-GB" sz="1600" b="0" u="none" dirty="0" smtClean="0">
              <a:latin typeface="+mn-lt"/>
            </a:rPr>
            <a:t> Creation of skills inventory for IT and e Gov Projects</a:t>
          </a:r>
          <a:endParaRPr lang="en-GB" sz="1600" b="0" u="none" dirty="0">
            <a:latin typeface="+mn-lt"/>
          </a:endParaRPr>
        </a:p>
      </dgm:t>
    </dgm:pt>
    <dgm:pt modelId="{129BB7E2-10AC-485A-9DEA-F2C4DC4A0C30}" type="parTrans" cxnId="{604EB1B9-0CCA-486B-99B7-E3C1B8952A6F}">
      <dgm:prSet/>
      <dgm:spPr/>
      <dgm:t>
        <a:bodyPr/>
        <a:lstStyle/>
        <a:p>
          <a:endParaRPr lang="en-IN"/>
        </a:p>
      </dgm:t>
    </dgm:pt>
    <dgm:pt modelId="{CCCB0D36-EEB6-4B08-8E81-5CB3683CB6D0}" type="sibTrans" cxnId="{604EB1B9-0CCA-486B-99B7-E3C1B8952A6F}">
      <dgm:prSet/>
      <dgm:spPr/>
      <dgm:t>
        <a:bodyPr/>
        <a:lstStyle/>
        <a:p>
          <a:endParaRPr lang="en-IN"/>
        </a:p>
      </dgm:t>
    </dgm:pt>
    <dgm:pt modelId="{AAE3A4FA-6F28-4832-9038-A7AE5AB16C48}">
      <dgm:prSet phldrT="[Text]" custT="1"/>
      <dgm:spPr/>
      <dgm:t>
        <a:bodyPr/>
        <a:lstStyle/>
        <a:p>
          <a:r>
            <a:rPr lang="en-US" sz="1600" dirty="0" smtClean="0"/>
            <a:t>Understanding </a:t>
          </a:r>
          <a:r>
            <a:rPr lang="en-US" sz="1600" b="1" dirty="0" smtClean="0"/>
            <a:t>Core  and Non-Core Job </a:t>
          </a:r>
          <a:r>
            <a:rPr lang="en-US" sz="1600" dirty="0" smtClean="0"/>
            <a:t>Profile (roles which can be outsourced)</a:t>
          </a:r>
          <a:r>
            <a:rPr lang="en-US" sz="1600" b="1" dirty="0" smtClean="0"/>
            <a:t> in Government </a:t>
          </a:r>
          <a:r>
            <a:rPr lang="en-US" sz="1600" b="0" dirty="0" smtClean="0"/>
            <a:t>for</a:t>
          </a:r>
          <a:r>
            <a:rPr lang="en-US" sz="1600" b="1" dirty="0" smtClean="0"/>
            <a:t> </a:t>
          </a:r>
          <a:r>
            <a:rPr lang="en-US" sz="1600" dirty="0" smtClean="0"/>
            <a:t>e-Gov projects</a:t>
          </a:r>
          <a:endParaRPr lang="en-GB" sz="1600" b="0" u="none" dirty="0">
            <a:latin typeface="+mn-lt"/>
          </a:endParaRPr>
        </a:p>
      </dgm:t>
    </dgm:pt>
    <dgm:pt modelId="{C49FA38A-FFD6-4C76-8DF0-1FB239E0E0F5}" type="parTrans" cxnId="{453F9212-814F-4776-AAFC-C7D40D8FEDAB}">
      <dgm:prSet/>
      <dgm:spPr/>
      <dgm:t>
        <a:bodyPr/>
        <a:lstStyle/>
        <a:p>
          <a:endParaRPr lang="en-IN"/>
        </a:p>
      </dgm:t>
    </dgm:pt>
    <dgm:pt modelId="{07CA5AF8-362C-4E2D-A8B0-0673F6DD6ED9}" type="sibTrans" cxnId="{453F9212-814F-4776-AAFC-C7D40D8FEDAB}">
      <dgm:prSet/>
      <dgm:spPr/>
      <dgm:t>
        <a:bodyPr/>
        <a:lstStyle/>
        <a:p>
          <a:endParaRPr lang="en-IN"/>
        </a:p>
      </dgm:t>
    </dgm:pt>
    <dgm:pt modelId="{453C8211-92DB-4159-B19C-0F61C2D025F1}">
      <dgm:prSet phldrT="[Text]" custT="1"/>
      <dgm:spPr/>
      <dgm:t>
        <a:bodyPr/>
        <a:lstStyle/>
        <a:p>
          <a:r>
            <a:rPr lang="en-US" sz="1600" dirty="0" smtClean="0"/>
            <a:t>Structuring project or a </a:t>
          </a:r>
          <a:r>
            <a:rPr lang="en-US" sz="1600" dirty="0" err="1" smtClean="0"/>
            <a:t>programme</a:t>
          </a:r>
          <a:r>
            <a:rPr lang="en-US" sz="1600" dirty="0" smtClean="0"/>
            <a:t> management teams</a:t>
          </a:r>
          <a:endParaRPr lang="en-GB" sz="1600" b="0" u="none" dirty="0">
            <a:latin typeface="+mn-lt"/>
          </a:endParaRPr>
        </a:p>
      </dgm:t>
    </dgm:pt>
    <dgm:pt modelId="{F8318BA9-423A-463F-8437-2CC7A6E313CE}" type="parTrans" cxnId="{99129E9B-D32D-4637-A82B-D3BCC6FF725C}">
      <dgm:prSet/>
      <dgm:spPr/>
      <dgm:t>
        <a:bodyPr/>
        <a:lstStyle/>
        <a:p>
          <a:endParaRPr lang="en-IN"/>
        </a:p>
      </dgm:t>
    </dgm:pt>
    <dgm:pt modelId="{EC12A9BC-4C8F-4F1A-97F9-056D62C8AA0C}" type="sibTrans" cxnId="{99129E9B-D32D-4637-A82B-D3BCC6FF725C}">
      <dgm:prSet/>
      <dgm:spPr/>
      <dgm:t>
        <a:bodyPr/>
        <a:lstStyle/>
        <a:p>
          <a:endParaRPr lang="en-IN"/>
        </a:p>
      </dgm:t>
    </dgm:pt>
    <dgm:pt modelId="{CC0A43CA-5A58-4F97-A1A2-D3C834879ACC}">
      <dgm:prSet phldrT="[Text]" custT="1"/>
      <dgm:spPr/>
      <dgm:t>
        <a:bodyPr/>
        <a:lstStyle/>
        <a:p>
          <a:r>
            <a:rPr lang="en-US" sz="1600" dirty="0" smtClean="0"/>
            <a:t>Helps identifying </a:t>
          </a:r>
          <a:r>
            <a:rPr lang="en-US" sz="1600" i="1" dirty="0" smtClean="0"/>
            <a:t>Right Training for the Right Person</a:t>
          </a:r>
          <a:endParaRPr lang="en-GB" sz="1600" b="0" u="none" dirty="0">
            <a:latin typeface="+mn-lt"/>
          </a:endParaRPr>
        </a:p>
      </dgm:t>
    </dgm:pt>
    <dgm:pt modelId="{9E40A02A-C39D-476F-9131-911BF6DC33E3}" type="parTrans" cxnId="{C5308585-2BDD-4947-8CA7-3553E5AAA2F4}">
      <dgm:prSet/>
      <dgm:spPr/>
      <dgm:t>
        <a:bodyPr/>
        <a:lstStyle/>
        <a:p>
          <a:endParaRPr lang="en-IN"/>
        </a:p>
      </dgm:t>
    </dgm:pt>
    <dgm:pt modelId="{5B3A5791-63EF-40CD-9A2A-F1BC53DE2EE9}" type="sibTrans" cxnId="{C5308585-2BDD-4947-8CA7-3553E5AAA2F4}">
      <dgm:prSet/>
      <dgm:spPr/>
      <dgm:t>
        <a:bodyPr/>
        <a:lstStyle/>
        <a:p>
          <a:endParaRPr lang="en-IN"/>
        </a:p>
      </dgm:t>
    </dgm:pt>
    <dgm:pt modelId="{4C800071-5870-407D-99EE-B5F820F95002}">
      <dgm:prSet phldrT="[Text]" custT="1"/>
      <dgm:spPr/>
      <dgm:t>
        <a:bodyPr/>
        <a:lstStyle/>
        <a:p>
          <a:r>
            <a:rPr lang="en-GB" sz="1600" b="0" u="none" dirty="0" smtClean="0">
              <a:latin typeface="+mn-lt"/>
            </a:rPr>
            <a:t>Identification of role requirement in execution of a project or a programme</a:t>
          </a:r>
          <a:endParaRPr lang="en-GB" sz="1600" b="0" u="none" dirty="0">
            <a:latin typeface="+mn-lt"/>
          </a:endParaRPr>
        </a:p>
      </dgm:t>
    </dgm:pt>
    <dgm:pt modelId="{CD156C19-9177-4528-BA74-F2951FE708DC}" type="parTrans" cxnId="{80963986-DB0D-4931-A783-3F98B8963E8B}">
      <dgm:prSet/>
      <dgm:spPr/>
      <dgm:t>
        <a:bodyPr/>
        <a:lstStyle/>
        <a:p>
          <a:endParaRPr lang="en-IN"/>
        </a:p>
      </dgm:t>
    </dgm:pt>
    <dgm:pt modelId="{F86F94A8-EDB8-453C-8306-5119364E4EE6}" type="sibTrans" cxnId="{80963986-DB0D-4931-A783-3F98B8963E8B}">
      <dgm:prSet/>
      <dgm:spPr/>
      <dgm:t>
        <a:bodyPr/>
        <a:lstStyle/>
        <a:p>
          <a:endParaRPr lang="en-IN"/>
        </a:p>
      </dgm:t>
    </dgm:pt>
    <dgm:pt modelId="{D29E0CC6-B29D-4FD2-9570-83B6B5CFAE2D}" type="pres">
      <dgm:prSet presAssocID="{17B4DA38-B1ED-44F6-8881-4B8F967E5396}" presName="Name0" presStyleCnt="0">
        <dgm:presLayoutVars>
          <dgm:dir/>
          <dgm:animLvl val="lvl"/>
          <dgm:resizeHandles val="exact"/>
        </dgm:presLayoutVars>
      </dgm:prSet>
      <dgm:spPr/>
      <dgm:t>
        <a:bodyPr/>
        <a:lstStyle/>
        <a:p>
          <a:endParaRPr lang="en-IN"/>
        </a:p>
      </dgm:t>
    </dgm:pt>
    <dgm:pt modelId="{A7938AAC-954B-4D37-B450-ADCC03BA53AD}" type="pres">
      <dgm:prSet presAssocID="{6C607D67-B90E-43FA-8252-31133B85DFE2}" presName="linNode" presStyleCnt="0"/>
      <dgm:spPr/>
    </dgm:pt>
    <dgm:pt modelId="{BF544190-FC49-4E51-9635-8A9670784AEC}" type="pres">
      <dgm:prSet presAssocID="{6C607D67-B90E-43FA-8252-31133B85DFE2}" presName="parentText" presStyleLbl="node1" presStyleIdx="0" presStyleCnt="2">
        <dgm:presLayoutVars>
          <dgm:chMax val="1"/>
          <dgm:bulletEnabled val="1"/>
        </dgm:presLayoutVars>
      </dgm:prSet>
      <dgm:spPr/>
      <dgm:t>
        <a:bodyPr/>
        <a:lstStyle/>
        <a:p>
          <a:endParaRPr lang="en-IN"/>
        </a:p>
      </dgm:t>
    </dgm:pt>
    <dgm:pt modelId="{8B603F7F-B615-4946-8355-1C8D900D279E}" type="pres">
      <dgm:prSet presAssocID="{6C607D67-B90E-43FA-8252-31133B85DFE2}" presName="descendantText" presStyleLbl="alignAccFollowNode1" presStyleIdx="0" presStyleCnt="2">
        <dgm:presLayoutVars>
          <dgm:bulletEnabled val="1"/>
        </dgm:presLayoutVars>
      </dgm:prSet>
      <dgm:spPr/>
      <dgm:t>
        <a:bodyPr/>
        <a:lstStyle/>
        <a:p>
          <a:endParaRPr lang="en-IN"/>
        </a:p>
      </dgm:t>
    </dgm:pt>
    <dgm:pt modelId="{B4737654-9CC8-4048-9063-89003B6EDCE9}" type="pres">
      <dgm:prSet presAssocID="{6440AFE5-509C-4A8C-B38C-59EA69F9C4F1}" presName="sp" presStyleCnt="0"/>
      <dgm:spPr/>
    </dgm:pt>
    <dgm:pt modelId="{BC47B037-F56C-413A-993B-CA0B65CD2DB8}" type="pres">
      <dgm:prSet presAssocID="{57ABBB16-78B4-4EBA-BF5D-DC54EAE906FC}" presName="linNode" presStyleCnt="0"/>
      <dgm:spPr/>
    </dgm:pt>
    <dgm:pt modelId="{C2FCF366-E575-4CE3-98F7-E952DAFCA6A5}" type="pres">
      <dgm:prSet presAssocID="{57ABBB16-78B4-4EBA-BF5D-DC54EAE906FC}" presName="parentText" presStyleLbl="node1" presStyleIdx="1" presStyleCnt="2">
        <dgm:presLayoutVars>
          <dgm:chMax val="1"/>
          <dgm:bulletEnabled val="1"/>
        </dgm:presLayoutVars>
      </dgm:prSet>
      <dgm:spPr/>
      <dgm:t>
        <a:bodyPr/>
        <a:lstStyle/>
        <a:p>
          <a:endParaRPr lang="en-IN"/>
        </a:p>
      </dgm:t>
    </dgm:pt>
    <dgm:pt modelId="{488F5EB9-EA28-454F-AF53-896EFCB2B4CB}" type="pres">
      <dgm:prSet presAssocID="{57ABBB16-78B4-4EBA-BF5D-DC54EAE906FC}" presName="descendantText" presStyleLbl="alignAccFollowNode1" presStyleIdx="1" presStyleCnt="2" custScaleY="125132">
        <dgm:presLayoutVars>
          <dgm:bulletEnabled val="1"/>
        </dgm:presLayoutVars>
      </dgm:prSet>
      <dgm:spPr/>
      <dgm:t>
        <a:bodyPr/>
        <a:lstStyle/>
        <a:p>
          <a:endParaRPr lang="en-IN"/>
        </a:p>
      </dgm:t>
    </dgm:pt>
  </dgm:ptLst>
  <dgm:cxnLst>
    <dgm:cxn modelId="{04C6FC04-6956-464C-A943-F024CD9C995D}" type="presOf" srcId="{6C4A5706-51F1-47CE-80F9-D377CFE31622}" destId="{488F5EB9-EA28-454F-AF53-896EFCB2B4CB}" srcOrd="0" destOrd="3" presId="urn:microsoft.com/office/officeart/2005/8/layout/vList5"/>
    <dgm:cxn modelId="{62618802-F225-428C-95DF-1A1544494C5F}" type="presOf" srcId="{57ABBB16-78B4-4EBA-BF5D-DC54EAE906FC}" destId="{C2FCF366-E575-4CE3-98F7-E952DAFCA6A5}" srcOrd="0" destOrd="0" presId="urn:microsoft.com/office/officeart/2005/8/layout/vList5"/>
    <dgm:cxn modelId="{A76BC2C5-001C-42F9-B632-C0F07938CBD5}" srcId="{17B4DA38-B1ED-44F6-8881-4B8F967E5396}" destId="{6C607D67-B90E-43FA-8252-31133B85DFE2}" srcOrd="0" destOrd="0" parTransId="{FC36C316-EF0C-4A85-BE2A-884F07CAC2D1}" sibTransId="{6440AFE5-509C-4A8C-B38C-59EA69F9C4F1}"/>
    <dgm:cxn modelId="{4B77FC8B-86D5-4E4F-8F06-913F5F7207F8}" type="presOf" srcId="{17B4DA38-B1ED-44F6-8881-4B8F967E5396}" destId="{D29E0CC6-B29D-4FD2-9570-83B6B5CFAE2D}" srcOrd="0" destOrd="0" presId="urn:microsoft.com/office/officeart/2005/8/layout/vList5"/>
    <dgm:cxn modelId="{7B135D61-06CE-4961-8231-39AFAA243BC6}" type="presOf" srcId="{7562F4CB-0B79-4536-A1F0-AAA4AEAD770B}" destId="{8B603F7F-B615-4946-8355-1C8D900D279E}" srcOrd="0" destOrd="2" presId="urn:microsoft.com/office/officeart/2005/8/layout/vList5"/>
    <dgm:cxn modelId="{604EB1B9-0CCA-486B-99B7-E3C1B8952A6F}" srcId="{57ABBB16-78B4-4EBA-BF5D-DC54EAE906FC}" destId="{4F1DA0EB-3771-4C28-8475-F8B03CCF52C0}" srcOrd="4" destOrd="0" parTransId="{129BB7E2-10AC-485A-9DEA-F2C4DC4A0C30}" sibTransId="{CCCB0D36-EEB6-4B08-8E81-5CB3683CB6D0}"/>
    <dgm:cxn modelId="{089056D3-F3DB-4860-B22C-10C6308A3D87}" type="presOf" srcId="{AAE3A4FA-6F28-4832-9038-A7AE5AB16C48}" destId="{488F5EB9-EA28-454F-AF53-896EFCB2B4CB}" srcOrd="0" destOrd="0" presId="urn:microsoft.com/office/officeart/2005/8/layout/vList5"/>
    <dgm:cxn modelId="{9EC809EE-22BA-4109-AC6B-F371E3A9BCD4}" srcId="{57ABBB16-78B4-4EBA-BF5D-DC54EAE906FC}" destId="{6C4A5706-51F1-47CE-80F9-D377CFE31622}" srcOrd="3" destOrd="0" parTransId="{ACF0C807-D032-48FC-A60B-D018277D5854}" sibTransId="{012656E5-2F74-4D4B-BB02-331894235E72}"/>
    <dgm:cxn modelId="{BB87CFC4-CD1A-429B-A39B-B6BC42AF869D}" type="presOf" srcId="{4C800071-5870-407D-99EE-B5F820F95002}" destId="{488F5EB9-EA28-454F-AF53-896EFCB2B4CB}" srcOrd="0" destOrd="2" presId="urn:microsoft.com/office/officeart/2005/8/layout/vList5"/>
    <dgm:cxn modelId="{C271BA75-7AD2-4324-BBBA-A9D7A136D55F}" srcId="{6C607D67-B90E-43FA-8252-31133B85DFE2}" destId="{49F3FAB6-036A-48AA-AF1E-6A99F1D0C2D8}" srcOrd="1" destOrd="0" parTransId="{784E8622-08BE-4F0C-9DD5-3335AB33CF87}" sibTransId="{8DFFA104-6691-4E64-A7B8-B4BD35852731}"/>
    <dgm:cxn modelId="{0F9A6A0C-1ADF-4DED-A8D5-2EC0FFA51C5B}" type="presOf" srcId="{4F1DA0EB-3771-4C28-8475-F8B03CCF52C0}" destId="{488F5EB9-EA28-454F-AF53-896EFCB2B4CB}" srcOrd="0" destOrd="4" presId="urn:microsoft.com/office/officeart/2005/8/layout/vList5"/>
    <dgm:cxn modelId="{C5308585-2BDD-4947-8CA7-3553E5AAA2F4}" srcId="{6C607D67-B90E-43FA-8252-31133B85DFE2}" destId="{CC0A43CA-5A58-4F97-A1A2-D3C834879ACC}" srcOrd="3" destOrd="0" parTransId="{9E40A02A-C39D-476F-9131-911BF6DC33E3}" sibTransId="{5B3A5791-63EF-40CD-9A2A-F1BC53DE2EE9}"/>
    <dgm:cxn modelId="{453F9212-814F-4776-AAFC-C7D40D8FEDAB}" srcId="{57ABBB16-78B4-4EBA-BF5D-DC54EAE906FC}" destId="{AAE3A4FA-6F28-4832-9038-A7AE5AB16C48}" srcOrd="0" destOrd="0" parTransId="{C49FA38A-FFD6-4C76-8DF0-1FB239E0E0F5}" sibTransId="{07CA5AF8-362C-4E2D-A8B0-0673F6DD6ED9}"/>
    <dgm:cxn modelId="{15084319-CA5E-41EB-A26F-12929C99F2B0}" srcId="{17B4DA38-B1ED-44F6-8881-4B8F967E5396}" destId="{57ABBB16-78B4-4EBA-BF5D-DC54EAE906FC}" srcOrd="1" destOrd="0" parTransId="{16D375EC-2962-484B-9364-3448A1BD89F7}" sibTransId="{6BAF45E7-92E9-465C-A845-39B0E101BACA}"/>
    <dgm:cxn modelId="{D3A80B26-F48A-4C85-926E-8D21598349DE}" type="presOf" srcId="{2379CA5B-99E6-4139-AE0F-554663875FF3}" destId="{8B603F7F-B615-4946-8355-1C8D900D279E}" srcOrd="0" destOrd="0" presId="urn:microsoft.com/office/officeart/2005/8/layout/vList5"/>
    <dgm:cxn modelId="{E674B7DE-1517-4B72-ABB4-99E51A98BF0B}" type="presOf" srcId="{453C8211-92DB-4159-B19C-0F61C2D025F1}" destId="{488F5EB9-EA28-454F-AF53-896EFCB2B4CB}" srcOrd="0" destOrd="1" presId="urn:microsoft.com/office/officeart/2005/8/layout/vList5"/>
    <dgm:cxn modelId="{FE27ECA2-CA8B-4718-BF8E-D3C2BA87403C}" srcId="{6C607D67-B90E-43FA-8252-31133B85DFE2}" destId="{2379CA5B-99E6-4139-AE0F-554663875FF3}" srcOrd="0" destOrd="0" parTransId="{3CFD2DDC-AD5B-4174-BC2C-479ECD49D66D}" sibTransId="{5141A40B-0DA9-4948-9096-61FB31431388}"/>
    <dgm:cxn modelId="{C157E58B-1BF1-48DB-B2AB-DCAB27FF48B2}" type="presOf" srcId="{6C607D67-B90E-43FA-8252-31133B85DFE2}" destId="{BF544190-FC49-4E51-9635-8A9670784AEC}" srcOrd="0" destOrd="0" presId="urn:microsoft.com/office/officeart/2005/8/layout/vList5"/>
    <dgm:cxn modelId="{97D8E48C-2019-4C26-9D7D-C5ECD7B935BF}" type="presOf" srcId="{49F3FAB6-036A-48AA-AF1E-6A99F1D0C2D8}" destId="{8B603F7F-B615-4946-8355-1C8D900D279E}" srcOrd="0" destOrd="1" presId="urn:microsoft.com/office/officeart/2005/8/layout/vList5"/>
    <dgm:cxn modelId="{0CF66329-0FFC-4D67-9185-6D559DF7CAB7}" type="presOf" srcId="{CC0A43CA-5A58-4F97-A1A2-D3C834879ACC}" destId="{8B603F7F-B615-4946-8355-1C8D900D279E}" srcOrd="0" destOrd="3" presId="urn:microsoft.com/office/officeart/2005/8/layout/vList5"/>
    <dgm:cxn modelId="{DAA25E48-3CAD-4E5E-ADA1-94CCBC92A411}" srcId="{6C607D67-B90E-43FA-8252-31133B85DFE2}" destId="{7562F4CB-0B79-4536-A1F0-AAA4AEAD770B}" srcOrd="2" destOrd="0" parTransId="{9927CB82-0BF1-413E-BAAF-98C8844FCE24}" sibTransId="{FB8F9079-B285-4C41-9676-E3DBB875421A}"/>
    <dgm:cxn modelId="{99129E9B-D32D-4637-A82B-D3BCC6FF725C}" srcId="{57ABBB16-78B4-4EBA-BF5D-DC54EAE906FC}" destId="{453C8211-92DB-4159-B19C-0F61C2D025F1}" srcOrd="1" destOrd="0" parTransId="{F8318BA9-423A-463F-8437-2CC7A6E313CE}" sibTransId="{EC12A9BC-4C8F-4F1A-97F9-056D62C8AA0C}"/>
    <dgm:cxn modelId="{80963986-DB0D-4931-A783-3F98B8963E8B}" srcId="{57ABBB16-78B4-4EBA-BF5D-DC54EAE906FC}" destId="{4C800071-5870-407D-99EE-B5F820F95002}" srcOrd="2" destOrd="0" parTransId="{CD156C19-9177-4528-BA74-F2951FE708DC}" sibTransId="{F86F94A8-EDB8-453C-8306-5119364E4EE6}"/>
    <dgm:cxn modelId="{B364D288-9FA8-4064-9BB4-6B7112BF86DB}" type="presParOf" srcId="{D29E0CC6-B29D-4FD2-9570-83B6B5CFAE2D}" destId="{A7938AAC-954B-4D37-B450-ADCC03BA53AD}" srcOrd="0" destOrd="0" presId="urn:microsoft.com/office/officeart/2005/8/layout/vList5"/>
    <dgm:cxn modelId="{A757D76E-C3F7-4CC1-956B-4A54D1681B5D}" type="presParOf" srcId="{A7938AAC-954B-4D37-B450-ADCC03BA53AD}" destId="{BF544190-FC49-4E51-9635-8A9670784AEC}" srcOrd="0" destOrd="0" presId="urn:microsoft.com/office/officeart/2005/8/layout/vList5"/>
    <dgm:cxn modelId="{8FD69E74-23E0-46CE-8B23-8B205B8762F4}" type="presParOf" srcId="{A7938AAC-954B-4D37-B450-ADCC03BA53AD}" destId="{8B603F7F-B615-4946-8355-1C8D900D279E}" srcOrd="1" destOrd="0" presId="urn:microsoft.com/office/officeart/2005/8/layout/vList5"/>
    <dgm:cxn modelId="{17AB57E4-2F97-4EBE-9226-FA4171FA33E3}" type="presParOf" srcId="{D29E0CC6-B29D-4FD2-9570-83B6B5CFAE2D}" destId="{B4737654-9CC8-4048-9063-89003B6EDCE9}" srcOrd="1" destOrd="0" presId="urn:microsoft.com/office/officeart/2005/8/layout/vList5"/>
    <dgm:cxn modelId="{29B52104-A773-41AC-86A0-186227F15B0E}" type="presParOf" srcId="{D29E0CC6-B29D-4FD2-9570-83B6B5CFAE2D}" destId="{BC47B037-F56C-413A-993B-CA0B65CD2DB8}" srcOrd="2" destOrd="0" presId="urn:microsoft.com/office/officeart/2005/8/layout/vList5"/>
    <dgm:cxn modelId="{ED34C4B5-F20D-410A-ABCE-EC4A9550F313}" type="presParOf" srcId="{BC47B037-F56C-413A-993B-CA0B65CD2DB8}" destId="{C2FCF366-E575-4CE3-98F7-E952DAFCA6A5}" srcOrd="0" destOrd="0" presId="urn:microsoft.com/office/officeart/2005/8/layout/vList5"/>
    <dgm:cxn modelId="{2556B241-8E40-4055-9C0D-B409694412DE}" type="presParOf" srcId="{BC47B037-F56C-413A-993B-CA0B65CD2DB8}" destId="{488F5EB9-EA28-454F-AF53-896EFCB2B4CB}" srcOrd="1" destOrd="0" presId="urn:microsoft.com/office/officeart/2005/8/layout/vList5"/>
  </dgm:cxnLst>
  <dgm:bg/>
  <dgm:whole/>
</dgm:dataModel>
</file>

<file path=ppt/diagrams/data3.xml><?xml version="1.0" encoding="utf-8"?>
<dgm:dataModel xmlns:dgm="http://schemas.openxmlformats.org/drawingml/2006/diagram" xmlns:a="http://schemas.openxmlformats.org/drawingml/2006/main">
  <dgm:ptLst>
    <dgm:pt modelId="{8594632C-2C1C-45D1-9D27-006B3B5070DC}" type="doc">
      <dgm:prSet loTypeId="urn:microsoft.com/office/officeart/2005/8/layout/hProcess9" loCatId="process" qsTypeId="urn:microsoft.com/office/officeart/2005/8/quickstyle/simple2" qsCatId="simple" csTypeId="urn:microsoft.com/office/officeart/2005/8/colors/accent3_4" csCatId="accent3" phldr="1"/>
      <dgm:spPr/>
      <dgm:t>
        <a:bodyPr/>
        <a:lstStyle/>
        <a:p>
          <a:endParaRPr lang="en-IN"/>
        </a:p>
      </dgm:t>
    </dgm:pt>
    <dgm:pt modelId="{A3543EB5-5D30-4561-82BC-EACE6EBAC843}">
      <dgm:prSet phldrT="[Text]" custT="1"/>
      <dgm:spPr/>
      <dgm:t>
        <a:bodyPr/>
        <a:lstStyle/>
        <a:p>
          <a:r>
            <a:rPr lang="en-US" sz="1600" dirty="0" smtClean="0"/>
            <a:t>*</a:t>
          </a:r>
          <a:r>
            <a:rPr lang="en-US" sz="1600" dirty="0" smtClean="0"/>
            <a:t>SFIA Accredited </a:t>
          </a:r>
          <a:r>
            <a:rPr lang="en-US" sz="1600" b="1" dirty="0" smtClean="0"/>
            <a:t> Expert </a:t>
          </a:r>
          <a:r>
            <a:rPr lang="en-US" sz="1600" dirty="0" smtClean="0"/>
            <a:t>to conceptualize, design and develop </a:t>
          </a:r>
          <a:r>
            <a:rPr lang="en-US" sz="1600" dirty="0" err="1" smtClean="0"/>
            <a:t>eGCF</a:t>
          </a:r>
          <a:endParaRPr lang="en-IN" sz="1600" dirty="0"/>
        </a:p>
      </dgm:t>
    </dgm:pt>
    <dgm:pt modelId="{5BD8ED49-6519-41C5-8476-5F435426194D}" type="parTrans" cxnId="{860E6426-9860-40D2-99B3-F8345ECC8968}">
      <dgm:prSet/>
      <dgm:spPr/>
      <dgm:t>
        <a:bodyPr/>
        <a:lstStyle/>
        <a:p>
          <a:endParaRPr lang="en-IN"/>
        </a:p>
      </dgm:t>
    </dgm:pt>
    <dgm:pt modelId="{296CF195-FEA8-4F93-9F86-39C97307F970}" type="sibTrans" cxnId="{860E6426-9860-40D2-99B3-F8345ECC8968}">
      <dgm:prSet/>
      <dgm:spPr/>
      <dgm:t>
        <a:bodyPr/>
        <a:lstStyle/>
        <a:p>
          <a:endParaRPr lang="en-IN"/>
        </a:p>
      </dgm:t>
    </dgm:pt>
    <dgm:pt modelId="{324D00B9-BD9B-4C50-AE8F-25A7062D6008}">
      <dgm:prSet custT="1"/>
      <dgm:spPr/>
      <dgm:t>
        <a:bodyPr/>
        <a:lstStyle/>
        <a:p>
          <a:r>
            <a:rPr lang="en-US" sz="1600" dirty="0" smtClean="0"/>
            <a:t>Consulting with a wide range of stakeholders </a:t>
          </a:r>
          <a:endParaRPr lang="en-US" sz="1600" dirty="0"/>
        </a:p>
      </dgm:t>
    </dgm:pt>
    <dgm:pt modelId="{32F5FD0E-4B59-4764-858E-9F9961353C9F}" type="parTrans" cxnId="{2A2ECD71-D17A-414C-A1BD-2D17A0FE9490}">
      <dgm:prSet/>
      <dgm:spPr/>
      <dgm:t>
        <a:bodyPr/>
        <a:lstStyle/>
        <a:p>
          <a:endParaRPr lang="en-IN"/>
        </a:p>
      </dgm:t>
    </dgm:pt>
    <dgm:pt modelId="{EA1E30FD-A59F-4EDA-928A-601AA524429A}" type="sibTrans" cxnId="{2A2ECD71-D17A-414C-A1BD-2D17A0FE9490}">
      <dgm:prSet/>
      <dgm:spPr/>
      <dgm:t>
        <a:bodyPr/>
        <a:lstStyle/>
        <a:p>
          <a:endParaRPr lang="en-IN"/>
        </a:p>
      </dgm:t>
    </dgm:pt>
    <dgm:pt modelId="{672161D3-7BB4-4AF1-B70E-3AD5D5DE5640}">
      <dgm:prSet custT="1"/>
      <dgm:spPr/>
      <dgm:t>
        <a:bodyPr/>
        <a:lstStyle/>
        <a:p>
          <a:r>
            <a:rPr lang="en-US" sz="1600" dirty="0" smtClean="0"/>
            <a:t>Leveraging international best practices, standards, methods and frameworks. </a:t>
          </a:r>
          <a:endParaRPr lang="en-US" sz="1600" dirty="0"/>
        </a:p>
      </dgm:t>
    </dgm:pt>
    <dgm:pt modelId="{841904CE-E763-42D6-AACD-7E49F60E3F93}" type="parTrans" cxnId="{D9BADF72-9A48-453E-B628-4B7B1E39A276}">
      <dgm:prSet/>
      <dgm:spPr/>
      <dgm:t>
        <a:bodyPr/>
        <a:lstStyle/>
        <a:p>
          <a:endParaRPr lang="en-IN"/>
        </a:p>
      </dgm:t>
    </dgm:pt>
    <dgm:pt modelId="{F4A154C9-864E-4B45-AB22-410B2A18C38B}" type="sibTrans" cxnId="{D9BADF72-9A48-453E-B628-4B7B1E39A276}">
      <dgm:prSet/>
      <dgm:spPr/>
      <dgm:t>
        <a:bodyPr/>
        <a:lstStyle/>
        <a:p>
          <a:endParaRPr lang="en-IN"/>
        </a:p>
      </dgm:t>
    </dgm:pt>
    <dgm:pt modelId="{4368C12A-815E-4605-B51C-E83DAAD542FB}">
      <dgm:prSet custT="1"/>
      <dgm:spPr/>
      <dgm:t>
        <a:bodyPr/>
        <a:lstStyle/>
        <a:p>
          <a:r>
            <a:rPr lang="en-US" sz="1600" dirty="0" smtClean="0"/>
            <a:t>Survey to gather views from as many stakeholders as possible</a:t>
          </a:r>
          <a:endParaRPr lang="en-US" sz="1600" dirty="0"/>
        </a:p>
      </dgm:t>
    </dgm:pt>
    <dgm:pt modelId="{78C55F24-43B2-404E-AB82-DAE497CE2AF7}" type="parTrans" cxnId="{D65B5F7C-E692-4A86-8E22-2B4D7CF41447}">
      <dgm:prSet/>
      <dgm:spPr/>
      <dgm:t>
        <a:bodyPr/>
        <a:lstStyle/>
        <a:p>
          <a:endParaRPr lang="en-IN"/>
        </a:p>
      </dgm:t>
    </dgm:pt>
    <dgm:pt modelId="{1B3A6193-2641-42D1-A390-59032F805C4E}" type="sibTrans" cxnId="{D65B5F7C-E692-4A86-8E22-2B4D7CF41447}">
      <dgm:prSet/>
      <dgm:spPr/>
      <dgm:t>
        <a:bodyPr/>
        <a:lstStyle/>
        <a:p>
          <a:endParaRPr lang="en-IN"/>
        </a:p>
      </dgm:t>
    </dgm:pt>
    <dgm:pt modelId="{7DC3B034-4045-4608-B95B-CEF9129F5320}" type="pres">
      <dgm:prSet presAssocID="{8594632C-2C1C-45D1-9D27-006B3B5070DC}" presName="CompostProcess" presStyleCnt="0">
        <dgm:presLayoutVars>
          <dgm:dir/>
          <dgm:resizeHandles val="exact"/>
        </dgm:presLayoutVars>
      </dgm:prSet>
      <dgm:spPr/>
      <dgm:t>
        <a:bodyPr/>
        <a:lstStyle/>
        <a:p>
          <a:endParaRPr lang="en-IN"/>
        </a:p>
      </dgm:t>
    </dgm:pt>
    <dgm:pt modelId="{0346F39C-5210-4858-AF3B-B20A11BE575B}" type="pres">
      <dgm:prSet presAssocID="{8594632C-2C1C-45D1-9D27-006B3B5070DC}" presName="arrow" presStyleLbl="bgShp" presStyleIdx="0" presStyleCnt="1"/>
      <dgm:spPr/>
      <dgm:t>
        <a:bodyPr/>
        <a:lstStyle/>
        <a:p>
          <a:endParaRPr lang="en-IN"/>
        </a:p>
      </dgm:t>
    </dgm:pt>
    <dgm:pt modelId="{9A1F5886-C2AF-43CC-A2AB-5D819E7C6503}" type="pres">
      <dgm:prSet presAssocID="{8594632C-2C1C-45D1-9D27-006B3B5070DC}" presName="linearProcess" presStyleCnt="0"/>
      <dgm:spPr/>
      <dgm:t>
        <a:bodyPr/>
        <a:lstStyle/>
        <a:p>
          <a:endParaRPr lang="en-IN"/>
        </a:p>
      </dgm:t>
    </dgm:pt>
    <dgm:pt modelId="{932ED062-67C9-4EEE-BF8E-5AFC64874C00}" type="pres">
      <dgm:prSet presAssocID="{A3543EB5-5D30-4561-82BC-EACE6EBAC843}" presName="textNode" presStyleLbl="node1" presStyleIdx="0" presStyleCnt="4">
        <dgm:presLayoutVars>
          <dgm:bulletEnabled val="1"/>
        </dgm:presLayoutVars>
      </dgm:prSet>
      <dgm:spPr/>
      <dgm:t>
        <a:bodyPr/>
        <a:lstStyle/>
        <a:p>
          <a:endParaRPr lang="en-IN"/>
        </a:p>
      </dgm:t>
    </dgm:pt>
    <dgm:pt modelId="{797EF9D6-3851-4B33-9A60-240C39964524}" type="pres">
      <dgm:prSet presAssocID="{296CF195-FEA8-4F93-9F86-39C97307F970}" presName="sibTrans" presStyleCnt="0"/>
      <dgm:spPr/>
      <dgm:t>
        <a:bodyPr/>
        <a:lstStyle/>
        <a:p>
          <a:endParaRPr lang="en-IN"/>
        </a:p>
      </dgm:t>
    </dgm:pt>
    <dgm:pt modelId="{A014BFD7-499B-4857-9BEE-D87EB79A3F79}" type="pres">
      <dgm:prSet presAssocID="{324D00B9-BD9B-4C50-AE8F-25A7062D6008}" presName="textNode" presStyleLbl="node1" presStyleIdx="1" presStyleCnt="4">
        <dgm:presLayoutVars>
          <dgm:bulletEnabled val="1"/>
        </dgm:presLayoutVars>
      </dgm:prSet>
      <dgm:spPr/>
      <dgm:t>
        <a:bodyPr/>
        <a:lstStyle/>
        <a:p>
          <a:endParaRPr lang="en-IN"/>
        </a:p>
      </dgm:t>
    </dgm:pt>
    <dgm:pt modelId="{9C2E6CBB-9B20-495A-AD95-01B713C04772}" type="pres">
      <dgm:prSet presAssocID="{EA1E30FD-A59F-4EDA-928A-601AA524429A}" presName="sibTrans" presStyleCnt="0"/>
      <dgm:spPr/>
      <dgm:t>
        <a:bodyPr/>
        <a:lstStyle/>
        <a:p>
          <a:endParaRPr lang="en-IN"/>
        </a:p>
      </dgm:t>
    </dgm:pt>
    <dgm:pt modelId="{4B1A8435-8CD8-46A2-A8F3-E7DC47C5DD0B}" type="pres">
      <dgm:prSet presAssocID="{672161D3-7BB4-4AF1-B70E-3AD5D5DE5640}" presName="textNode" presStyleLbl="node1" presStyleIdx="2" presStyleCnt="4">
        <dgm:presLayoutVars>
          <dgm:bulletEnabled val="1"/>
        </dgm:presLayoutVars>
      </dgm:prSet>
      <dgm:spPr/>
      <dgm:t>
        <a:bodyPr/>
        <a:lstStyle/>
        <a:p>
          <a:endParaRPr lang="en-IN"/>
        </a:p>
      </dgm:t>
    </dgm:pt>
    <dgm:pt modelId="{BBDF51B8-7E0A-4BF5-8DED-90B29B0CBDA3}" type="pres">
      <dgm:prSet presAssocID="{F4A154C9-864E-4B45-AB22-410B2A18C38B}" presName="sibTrans" presStyleCnt="0"/>
      <dgm:spPr/>
      <dgm:t>
        <a:bodyPr/>
        <a:lstStyle/>
        <a:p>
          <a:endParaRPr lang="en-IN"/>
        </a:p>
      </dgm:t>
    </dgm:pt>
    <dgm:pt modelId="{DBC72EF4-93B9-4B73-AE5C-355CE583132A}" type="pres">
      <dgm:prSet presAssocID="{4368C12A-815E-4605-B51C-E83DAAD542FB}" presName="textNode" presStyleLbl="node1" presStyleIdx="3" presStyleCnt="4">
        <dgm:presLayoutVars>
          <dgm:bulletEnabled val="1"/>
        </dgm:presLayoutVars>
      </dgm:prSet>
      <dgm:spPr/>
      <dgm:t>
        <a:bodyPr/>
        <a:lstStyle/>
        <a:p>
          <a:endParaRPr lang="en-IN"/>
        </a:p>
      </dgm:t>
    </dgm:pt>
  </dgm:ptLst>
  <dgm:cxnLst>
    <dgm:cxn modelId="{5C0AD275-33D6-4CA4-A2A5-9CCD9F8F0A9B}" type="presOf" srcId="{672161D3-7BB4-4AF1-B70E-3AD5D5DE5640}" destId="{4B1A8435-8CD8-46A2-A8F3-E7DC47C5DD0B}" srcOrd="0" destOrd="0" presId="urn:microsoft.com/office/officeart/2005/8/layout/hProcess9"/>
    <dgm:cxn modelId="{860E6426-9860-40D2-99B3-F8345ECC8968}" srcId="{8594632C-2C1C-45D1-9D27-006B3B5070DC}" destId="{A3543EB5-5D30-4561-82BC-EACE6EBAC843}" srcOrd="0" destOrd="0" parTransId="{5BD8ED49-6519-41C5-8476-5F435426194D}" sibTransId="{296CF195-FEA8-4F93-9F86-39C97307F970}"/>
    <dgm:cxn modelId="{544E436B-9267-4DEC-A23F-3B2F2530A838}" type="presOf" srcId="{4368C12A-815E-4605-B51C-E83DAAD542FB}" destId="{DBC72EF4-93B9-4B73-AE5C-355CE583132A}" srcOrd="0" destOrd="0" presId="urn:microsoft.com/office/officeart/2005/8/layout/hProcess9"/>
    <dgm:cxn modelId="{D9BADF72-9A48-453E-B628-4B7B1E39A276}" srcId="{8594632C-2C1C-45D1-9D27-006B3B5070DC}" destId="{672161D3-7BB4-4AF1-B70E-3AD5D5DE5640}" srcOrd="2" destOrd="0" parTransId="{841904CE-E763-42D6-AACD-7E49F60E3F93}" sibTransId="{F4A154C9-864E-4B45-AB22-410B2A18C38B}"/>
    <dgm:cxn modelId="{D65B5F7C-E692-4A86-8E22-2B4D7CF41447}" srcId="{8594632C-2C1C-45D1-9D27-006B3B5070DC}" destId="{4368C12A-815E-4605-B51C-E83DAAD542FB}" srcOrd="3" destOrd="0" parTransId="{78C55F24-43B2-404E-AB82-DAE497CE2AF7}" sibTransId="{1B3A6193-2641-42D1-A390-59032F805C4E}"/>
    <dgm:cxn modelId="{61C9BB57-B86E-46EB-9ACA-B8C30318F906}" type="presOf" srcId="{324D00B9-BD9B-4C50-AE8F-25A7062D6008}" destId="{A014BFD7-499B-4857-9BEE-D87EB79A3F79}" srcOrd="0" destOrd="0" presId="urn:microsoft.com/office/officeart/2005/8/layout/hProcess9"/>
    <dgm:cxn modelId="{162128FA-C6EE-4BA8-9A07-017FE591819D}" type="presOf" srcId="{8594632C-2C1C-45D1-9D27-006B3B5070DC}" destId="{7DC3B034-4045-4608-B95B-CEF9129F5320}" srcOrd="0" destOrd="0" presId="urn:microsoft.com/office/officeart/2005/8/layout/hProcess9"/>
    <dgm:cxn modelId="{2CDB696F-02E6-4587-ADED-BE3CE8B1B487}" type="presOf" srcId="{A3543EB5-5D30-4561-82BC-EACE6EBAC843}" destId="{932ED062-67C9-4EEE-BF8E-5AFC64874C00}" srcOrd="0" destOrd="0" presId="urn:microsoft.com/office/officeart/2005/8/layout/hProcess9"/>
    <dgm:cxn modelId="{2A2ECD71-D17A-414C-A1BD-2D17A0FE9490}" srcId="{8594632C-2C1C-45D1-9D27-006B3B5070DC}" destId="{324D00B9-BD9B-4C50-AE8F-25A7062D6008}" srcOrd="1" destOrd="0" parTransId="{32F5FD0E-4B59-4764-858E-9F9961353C9F}" sibTransId="{EA1E30FD-A59F-4EDA-928A-601AA524429A}"/>
    <dgm:cxn modelId="{2156FE71-E4C4-4502-8D42-194B9E54A5A1}" type="presParOf" srcId="{7DC3B034-4045-4608-B95B-CEF9129F5320}" destId="{0346F39C-5210-4858-AF3B-B20A11BE575B}" srcOrd="0" destOrd="0" presId="urn:microsoft.com/office/officeart/2005/8/layout/hProcess9"/>
    <dgm:cxn modelId="{753DF95D-D5EB-4CD1-A7DE-DA95E09AB379}" type="presParOf" srcId="{7DC3B034-4045-4608-B95B-CEF9129F5320}" destId="{9A1F5886-C2AF-43CC-A2AB-5D819E7C6503}" srcOrd="1" destOrd="0" presId="urn:microsoft.com/office/officeart/2005/8/layout/hProcess9"/>
    <dgm:cxn modelId="{5A38A564-C81A-437C-B323-C57411DA6A1D}" type="presParOf" srcId="{9A1F5886-C2AF-43CC-A2AB-5D819E7C6503}" destId="{932ED062-67C9-4EEE-BF8E-5AFC64874C00}" srcOrd="0" destOrd="0" presId="urn:microsoft.com/office/officeart/2005/8/layout/hProcess9"/>
    <dgm:cxn modelId="{73227036-F173-442F-9185-70E6250BE067}" type="presParOf" srcId="{9A1F5886-C2AF-43CC-A2AB-5D819E7C6503}" destId="{797EF9D6-3851-4B33-9A60-240C39964524}" srcOrd="1" destOrd="0" presId="urn:microsoft.com/office/officeart/2005/8/layout/hProcess9"/>
    <dgm:cxn modelId="{9A0D3F5A-0DD6-4B8F-84E5-FC90EB93B7B2}" type="presParOf" srcId="{9A1F5886-C2AF-43CC-A2AB-5D819E7C6503}" destId="{A014BFD7-499B-4857-9BEE-D87EB79A3F79}" srcOrd="2" destOrd="0" presId="urn:microsoft.com/office/officeart/2005/8/layout/hProcess9"/>
    <dgm:cxn modelId="{59162C68-5AD5-462E-9EF5-5C3567C83DF6}" type="presParOf" srcId="{9A1F5886-C2AF-43CC-A2AB-5D819E7C6503}" destId="{9C2E6CBB-9B20-495A-AD95-01B713C04772}" srcOrd="3" destOrd="0" presId="urn:microsoft.com/office/officeart/2005/8/layout/hProcess9"/>
    <dgm:cxn modelId="{ABBE8926-D2F5-49E5-A2F9-EAB62442475B}" type="presParOf" srcId="{9A1F5886-C2AF-43CC-A2AB-5D819E7C6503}" destId="{4B1A8435-8CD8-46A2-A8F3-E7DC47C5DD0B}" srcOrd="4" destOrd="0" presId="urn:microsoft.com/office/officeart/2005/8/layout/hProcess9"/>
    <dgm:cxn modelId="{A5637FB9-0590-41B8-A12C-85897C5FCE81}" type="presParOf" srcId="{9A1F5886-C2AF-43CC-A2AB-5D819E7C6503}" destId="{BBDF51B8-7E0A-4BF5-8DED-90B29B0CBDA3}" srcOrd="5" destOrd="0" presId="urn:microsoft.com/office/officeart/2005/8/layout/hProcess9"/>
    <dgm:cxn modelId="{256387B5-8F99-42E3-8B17-7839BF089CF8}" type="presParOf" srcId="{9A1F5886-C2AF-43CC-A2AB-5D819E7C6503}" destId="{DBC72EF4-93B9-4B73-AE5C-355CE583132A}" srcOrd="6" destOrd="0" presId="urn:microsoft.com/office/officeart/2005/8/layout/hProcess9"/>
  </dgm:cxnLst>
  <dgm:bg/>
  <dgm:whole/>
</dgm:dataModel>
</file>

<file path=ppt/diagrams/data4.xml><?xml version="1.0" encoding="utf-8"?>
<dgm:dataModel xmlns:dgm="http://schemas.openxmlformats.org/drawingml/2006/diagram" xmlns:a="http://schemas.openxmlformats.org/drawingml/2006/main">
  <dgm:ptLst>
    <dgm:pt modelId="{5ECEA2F5-A38A-4290-928E-4CFE68CFC0FB}"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IN"/>
        </a:p>
      </dgm:t>
    </dgm:pt>
    <dgm:pt modelId="{EC0FB21B-F65F-4845-91B3-285AAE5570AF}">
      <dgm:prSet phldrT="[Text]"/>
      <dgm:spPr/>
      <dgm:t>
        <a:bodyPr/>
        <a:lstStyle/>
        <a:p>
          <a:r>
            <a:rPr lang="en-US" b="1" dirty="0" smtClean="0"/>
            <a:t>Issues in training needs analysis and assessments</a:t>
          </a:r>
          <a:endParaRPr lang="en-IN" dirty="0"/>
        </a:p>
      </dgm:t>
    </dgm:pt>
    <dgm:pt modelId="{919D7919-747B-4407-B684-C580FA6B26A5}" type="parTrans" cxnId="{0DA38CD3-6AC7-4DD1-973A-BE7C3EC81F76}">
      <dgm:prSet/>
      <dgm:spPr/>
      <dgm:t>
        <a:bodyPr/>
        <a:lstStyle/>
        <a:p>
          <a:endParaRPr lang="en-IN"/>
        </a:p>
      </dgm:t>
    </dgm:pt>
    <dgm:pt modelId="{2E0F6D4F-F57B-49AD-A76F-FED98D815A33}" type="sibTrans" cxnId="{0DA38CD3-6AC7-4DD1-973A-BE7C3EC81F76}">
      <dgm:prSet/>
      <dgm:spPr/>
      <dgm:t>
        <a:bodyPr/>
        <a:lstStyle/>
        <a:p>
          <a:endParaRPr lang="en-IN"/>
        </a:p>
      </dgm:t>
    </dgm:pt>
    <dgm:pt modelId="{36A587E9-A01F-4E56-AFD4-3469490B6834}">
      <dgm:prSet phldrT="[Text]"/>
      <dgm:spPr/>
      <dgm:t>
        <a:bodyPr/>
        <a:lstStyle/>
        <a:p>
          <a:r>
            <a:rPr lang="en-US" b="1" dirty="0" smtClean="0"/>
            <a:t>Team structure for e-Gov initiatives</a:t>
          </a:r>
          <a:endParaRPr lang="en-IN" dirty="0"/>
        </a:p>
      </dgm:t>
    </dgm:pt>
    <dgm:pt modelId="{B8BE397A-61E4-411B-96A2-7FBE452C2888}" type="parTrans" cxnId="{1C990711-73F7-4A86-BE24-D8BBF675B513}">
      <dgm:prSet/>
      <dgm:spPr/>
      <dgm:t>
        <a:bodyPr/>
        <a:lstStyle/>
        <a:p>
          <a:endParaRPr lang="en-IN"/>
        </a:p>
      </dgm:t>
    </dgm:pt>
    <dgm:pt modelId="{C0F7A56D-C7EA-4018-8C46-83FFDF41F6A5}" type="sibTrans" cxnId="{1C990711-73F7-4A86-BE24-D8BBF675B513}">
      <dgm:prSet/>
      <dgm:spPr/>
      <dgm:t>
        <a:bodyPr/>
        <a:lstStyle/>
        <a:p>
          <a:endParaRPr lang="en-IN"/>
        </a:p>
      </dgm:t>
    </dgm:pt>
    <dgm:pt modelId="{F20ED73F-5340-4C63-8376-ABB23C980F56}">
      <dgm:prSet phldrT="[Text]"/>
      <dgm:spPr/>
      <dgm:t>
        <a:bodyPr/>
        <a:lstStyle/>
        <a:p>
          <a:r>
            <a:rPr lang="en-US" b="1" dirty="0" smtClean="0"/>
            <a:t>What type of people are needed and at what time during the eGov project life cycle</a:t>
          </a:r>
          <a:endParaRPr lang="en-IN" dirty="0"/>
        </a:p>
      </dgm:t>
    </dgm:pt>
    <dgm:pt modelId="{229FA139-E9A0-4613-AB9B-7F5AB0DD9E24}" type="parTrans" cxnId="{1698DD20-16AE-47A4-AF02-B7B6F43AB8DE}">
      <dgm:prSet/>
      <dgm:spPr/>
      <dgm:t>
        <a:bodyPr/>
        <a:lstStyle/>
        <a:p>
          <a:endParaRPr lang="en-IN"/>
        </a:p>
      </dgm:t>
    </dgm:pt>
    <dgm:pt modelId="{74A4B60B-F90D-46FB-B6EF-0AA9CD02FDBF}" type="sibTrans" cxnId="{1698DD20-16AE-47A4-AF02-B7B6F43AB8DE}">
      <dgm:prSet/>
      <dgm:spPr/>
      <dgm:t>
        <a:bodyPr/>
        <a:lstStyle/>
        <a:p>
          <a:endParaRPr lang="en-IN"/>
        </a:p>
      </dgm:t>
    </dgm:pt>
    <dgm:pt modelId="{CA27823D-FD39-4345-B91E-C3AAE424C7F3}">
      <dgm:prSet phldrT="[Text]"/>
      <dgm:spPr/>
      <dgm:t>
        <a:bodyPr/>
        <a:lstStyle/>
        <a:p>
          <a:r>
            <a:rPr lang="en-US" b="1" dirty="0" smtClean="0"/>
            <a:t>No standard definition / agreement / guidance on must-have competencies and knowledge required at different stages of the e-Gov project lifecycle  </a:t>
          </a:r>
          <a:endParaRPr lang="en-IN" dirty="0"/>
        </a:p>
      </dgm:t>
    </dgm:pt>
    <dgm:pt modelId="{87E75A71-D593-465C-A9C5-864EA95F2E9E}" type="parTrans" cxnId="{36A39BE1-DFCD-4A76-AAD1-5821FA7201FE}">
      <dgm:prSet/>
      <dgm:spPr/>
      <dgm:t>
        <a:bodyPr/>
        <a:lstStyle/>
        <a:p>
          <a:endParaRPr lang="en-IN"/>
        </a:p>
      </dgm:t>
    </dgm:pt>
    <dgm:pt modelId="{0E9FE953-6D66-4E2D-84F4-577A01BCD57B}" type="sibTrans" cxnId="{36A39BE1-DFCD-4A76-AAD1-5821FA7201FE}">
      <dgm:prSet/>
      <dgm:spPr/>
      <dgm:t>
        <a:bodyPr/>
        <a:lstStyle/>
        <a:p>
          <a:endParaRPr lang="en-IN"/>
        </a:p>
      </dgm:t>
    </dgm:pt>
    <dgm:pt modelId="{66F20948-190D-4C8F-B19B-36BC60CC3C97}">
      <dgm:prSet phldrT="[Text]"/>
      <dgm:spPr/>
      <dgm:t>
        <a:bodyPr/>
        <a:lstStyle/>
        <a:p>
          <a:r>
            <a:rPr lang="en-US" b="1" dirty="0" smtClean="0"/>
            <a:t>Governing and managing Outsourcing / Services Contracts is challenging</a:t>
          </a:r>
          <a:endParaRPr lang="en-IN" dirty="0"/>
        </a:p>
      </dgm:t>
    </dgm:pt>
    <dgm:pt modelId="{5EE34718-8C75-454D-8F67-DF6F0EEF0272}" type="parTrans" cxnId="{D98ECAFF-5356-4845-AD91-6C61E766EF74}">
      <dgm:prSet/>
      <dgm:spPr/>
      <dgm:t>
        <a:bodyPr/>
        <a:lstStyle/>
        <a:p>
          <a:endParaRPr lang="en-IN"/>
        </a:p>
      </dgm:t>
    </dgm:pt>
    <dgm:pt modelId="{1863FBE3-14C6-40DA-BA37-6BD37B08339F}" type="sibTrans" cxnId="{D98ECAFF-5356-4845-AD91-6C61E766EF74}">
      <dgm:prSet/>
      <dgm:spPr/>
      <dgm:t>
        <a:bodyPr/>
        <a:lstStyle/>
        <a:p>
          <a:endParaRPr lang="en-IN"/>
        </a:p>
      </dgm:t>
    </dgm:pt>
    <dgm:pt modelId="{6187BEB8-3AC3-40C7-87C3-19011FBEEED2}">
      <dgm:prSet phldrT="[Text]"/>
      <dgm:spPr/>
      <dgm:t>
        <a:bodyPr/>
        <a:lstStyle/>
        <a:p>
          <a:r>
            <a:rPr lang="en-US" b="1" dirty="0" smtClean="0"/>
            <a:t>Need for self sustaining models/ eGov systems.</a:t>
          </a:r>
          <a:endParaRPr lang="en-IN" b="1" dirty="0"/>
        </a:p>
      </dgm:t>
    </dgm:pt>
    <dgm:pt modelId="{19976701-0EDA-484A-9729-A96DB64EAB2A}" type="parTrans" cxnId="{AD86C5CB-346E-4DE5-87EC-729FE6D3110B}">
      <dgm:prSet/>
      <dgm:spPr/>
      <dgm:t>
        <a:bodyPr/>
        <a:lstStyle/>
        <a:p>
          <a:endParaRPr lang="en-IN"/>
        </a:p>
      </dgm:t>
    </dgm:pt>
    <dgm:pt modelId="{73C2F47D-2CEB-4057-A1C9-170B4A36D1A6}" type="sibTrans" cxnId="{AD86C5CB-346E-4DE5-87EC-729FE6D3110B}">
      <dgm:prSet/>
      <dgm:spPr/>
      <dgm:t>
        <a:bodyPr/>
        <a:lstStyle/>
        <a:p>
          <a:endParaRPr lang="en-IN"/>
        </a:p>
      </dgm:t>
    </dgm:pt>
    <dgm:pt modelId="{96805963-F947-4E7A-AB89-3F49636B6CA9}" type="pres">
      <dgm:prSet presAssocID="{5ECEA2F5-A38A-4290-928E-4CFE68CFC0FB}" presName="diagram" presStyleCnt="0">
        <dgm:presLayoutVars>
          <dgm:dir/>
          <dgm:resizeHandles val="exact"/>
        </dgm:presLayoutVars>
      </dgm:prSet>
      <dgm:spPr/>
      <dgm:t>
        <a:bodyPr/>
        <a:lstStyle/>
        <a:p>
          <a:endParaRPr lang="en-IN"/>
        </a:p>
      </dgm:t>
    </dgm:pt>
    <dgm:pt modelId="{41375500-80F8-45C0-AE56-284547BC2BC3}" type="pres">
      <dgm:prSet presAssocID="{EC0FB21B-F65F-4845-91B3-285AAE5570AF}" presName="node" presStyleLbl="node1" presStyleIdx="0" presStyleCnt="6">
        <dgm:presLayoutVars>
          <dgm:bulletEnabled val="1"/>
        </dgm:presLayoutVars>
      </dgm:prSet>
      <dgm:spPr/>
      <dgm:t>
        <a:bodyPr/>
        <a:lstStyle/>
        <a:p>
          <a:endParaRPr lang="en-IN"/>
        </a:p>
      </dgm:t>
    </dgm:pt>
    <dgm:pt modelId="{38C700F2-218B-4B95-B015-BD9A5E8F4343}" type="pres">
      <dgm:prSet presAssocID="{2E0F6D4F-F57B-49AD-A76F-FED98D815A33}" presName="sibTrans" presStyleCnt="0"/>
      <dgm:spPr/>
    </dgm:pt>
    <dgm:pt modelId="{35CB18B4-DB16-4F0C-8FBA-0DA5DCD9E36E}" type="pres">
      <dgm:prSet presAssocID="{36A587E9-A01F-4E56-AFD4-3469490B6834}" presName="node" presStyleLbl="node1" presStyleIdx="1" presStyleCnt="6">
        <dgm:presLayoutVars>
          <dgm:bulletEnabled val="1"/>
        </dgm:presLayoutVars>
      </dgm:prSet>
      <dgm:spPr/>
      <dgm:t>
        <a:bodyPr/>
        <a:lstStyle/>
        <a:p>
          <a:endParaRPr lang="en-IN"/>
        </a:p>
      </dgm:t>
    </dgm:pt>
    <dgm:pt modelId="{7970A098-36AF-4235-8AD7-FDF30196BD26}" type="pres">
      <dgm:prSet presAssocID="{C0F7A56D-C7EA-4018-8C46-83FFDF41F6A5}" presName="sibTrans" presStyleCnt="0"/>
      <dgm:spPr/>
    </dgm:pt>
    <dgm:pt modelId="{ACEB6F8F-B11D-4FA7-88BE-DC48E01C30ED}" type="pres">
      <dgm:prSet presAssocID="{F20ED73F-5340-4C63-8376-ABB23C980F56}" presName="node" presStyleLbl="node1" presStyleIdx="2" presStyleCnt="6">
        <dgm:presLayoutVars>
          <dgm:bulletEnabled val="1"/>
        </dgm:presLayoutVars>
      </dgm:prSet>
      <dgm:spPr/>
      <dgm:t>
        <a:bodyPr/>
        <a:lstStyle/>
        <a:p>
          <a:endParaRPr lang="en-IN"/>
        </a:p>
      </dgm:t>
    </dgm:pt>
    <dgm:pt modelId="{ECE61769-30B2-4240-88AD-C249140AC2D0}" type="pres">
      <dgm:prSet presAssocID="{74A4B60B-F90D-46FB-B6EF-0AA9CD02FDBF}" presName="sibTrans" presStyleCnt="0"/>
      <dgm:spPr/>
    </dgm:pt>
    <dgm:pt modelId="{70A6D9EB-CAA4-42A5-B93F-2A05D9A09603}" type="pres">
      <dgm:prSet presAssocID="{CA27823D-FD39-4345-B91E-C3AAE424C7F3}" presName="node" presStyleLbl="node1" presStyleIdx="3" presStyleCnt="6">
        <dgm:presLayoutVars>
          <dgm:bulletEnabled val="1"/>
        </dgm:presLayoutVars>
      </dgm:prSet>
      <dgm:spPr/>
      <dgm:t>
        <a:bodyPr/>
        <a:lstStyle/>
        <a:p>
          <a:endParaRPr lang="en-IN"/>
        </a:p>
      </dgm:t>
    </dgm:pt>
    <dgm:pt modelId="{AD54699F-66C9-4846-A987-36401C9297E7}" type="pres">
      <dgm:prSet presAssocID="{0E9FE953-6D66-4E2D-84F4-577A01BCD57B}" presName="sibTrans" presStyleCnt="0"/>
      <dgm:spPr/>
    </dgm:pt>
    <dgm:pt modelId="{3B328CDD-3CF3-439F-B7D3-03C4D6DD20B0}" type="pres">
      <dgm:prSet presAssocID="{66F20948-190D-4C8F-B19B-36BC60CC3C97}" presName="node" presStyleLbl="node1" presStyleIdx="4" presStyleCnt="6">
        <dgm:presLayoutVars>
          <dgm:bulletEnabled val="1"/>
        </dgm:presLayoutVars>
      </dgm:prSet>
      <dgm:spPr/>
      <dgm:t>
        <a:bodyPr/>
        <a:lstStyle/>
        <a:p>
          <a:endParaRPr lang="en-IN"/>
        </a:p>
      </dgm:t>
    </dgm:pt>
    <dgm:pt modelId="{CE29AE7D-D6EA-4CD3-B07C-BB4505FD1BC6}" type="pres">
      <dgm:prSet presAssocID="{1863FBE3-14C6-40DA-BA37-6BD37B08339F}" presName="sibTrans" presStyleCnt="0"/>
      <dgm:spPr/>
    </dgm:pt>
    <dgm:pt modelId="{92D3E561-E580-498C-9837-A635BCA50C49}" type="pres">
      <dgm:prSet presAssocID="{6187BEB8-3AC3-40C7-87C3-19011FBEEED2}" presName="node" presStyleLbl="node1" presStyleIdx="5" presStyleCnt="6" custLinFactNeighborX="-4245" custLinFactNeighborY="91">
        <dgm:presLayoutVars>
          <dgm:bulletEnabled val="1"/>
        </dgm:presLayoutVars>
      </dgm:prSet>
      <dgm:spPr/>
      <dgm:t>
        <a:bodyPr/>
        <a:lstStyle/>
        <a:p>
          <a:endParaRPr lang="en-IN"/>
        </a:p>
      </dgm:t>
    </dgm:pt>
  </dgm:ptLst>
  <dgm:cxnLst>
    <dgm:cxn modelId="{AD86C5CB-346E-4DE5-87EC-729FE6D3110B}" srcId="{5ECEA2F5-A38A-4290-928E-4CFE68CFC0FB}" destId="{6187BEB8-3AC3-40C7-87C3-19011FBEEED2}" srcOrd="5" destOrd="0" parTransId="{19976701-0EDA-484A-9729-A96DB64EAB2A}" sibTransId="{73C2F47D-2CEB-4057-A1C9-170B4A36D1A6}"/>
    <dgm:cxn modelId="{3A530207-7A0B-4EE7-A744-8C6B25618FF3}" type="presOf" srcId="{66F20948-190D-4C8F-B19B-36BC60CC3C97}" destId="{3B328CDD-3CF3-439F-B7D3-03C4D6DD20B0}" srcOrd="0" destOrd="0" presId="urn:microsoft.com/office/officeart/2005/8/layout/default"/>
    <dgm:cxn modelId="{3B7FF630-C9B3-44A9-B49A-EE379DDE2D65}" type="presOf" srcId="{F20ED73F-5340-4C63-8376-ABB23C980F56}" destId="{ACEB6F8F-B11D-4FA7-88BE-DC48E01C30ED}" srcOrd="0" destOrd="0" presId="urn:microsoft.com/office/officeart/2005/8/layout/default"/>
    <dgm:cxn modelId="{36A39BE1-DFCD-4A76-AAD1-5821FA7201FE}" srcId="{5ECEA2F5-A38A-4290-928E-4CFE68CFC0FB}" destId="{CA27823D-FD39-4345-B91E-C3AAE424C7F3}" srcOrd="3" destOrd="0" parTransId="{87E75A71-D593-465C-A9C5-864EA95F2E9E}" sibTransId="{0E9FE953-6D66-4E2D-84F4-577A01BCD57B}"/>
    <dgm:cxn modelId="{7B0C94E4-FF42-4A92-97B9-A6681A8D078A}" type="presOf" srcId="{5ECEA2F5-A38A-4290-928E-4CFE68CFC0FB}" destId="{96805963-F947-4E7A-AB89-3F49636B6CA9}" srcOrd="0" destOrd="0" presId="urn:microsoft.com/office/officeart/2005/8/layout/default"/>
    <dgm:cxn modelId="{AC6E1315-A443-4B91-B6A7-5A1272F6787A}" type="presOf" srcId="{EC0FB21B-F65F-4845-91B3-285AAE5570AF}" destId="{41375500-80F8-45C0-AE56-284547BC2BC3}" srcOrd="0" destOrd="0" presId="urn:microsoft.com/office/officeart/2005/8/layout/default"/>
    <dgm:cxn modelId="{1C990711-73F7-4A86-BE24-D8BBF675B513}" srcId="{5ECEA2F5-A38A-4290-928E-4CFE68CFC0FB}" destId="{36A587E9-A01F-4E56-AFD4-3469490B6834}" srcOrd="1" destOrd="0" parTransId="{B8BE397A-61E4-411B-96A2-7FBE452C2888}" sibTransId="{C0F7A56D-C7EA-4018-8C46-83FFDF41F6A5}"/>
    <dgm:cxn modelId="{0DA38CD3-6AC7-4DD1-973A-BE7C3EC81F76}" srcId="{5ECEA2F5-A38A-4290-928E-4CFE68CFC0FB}" destId="{EC0FB21B-F65F-4845-91B3-285AAE5570AF}" srcOrd="0" destOrd="0" parTransId="{919D7919-747B-4407-B684-C580FA6B26A5}" sibTransId="{2E0F6D4F-F57B-49AD-A76F-FED98D815A33}"/>
    <dgm:cxn modelId="{1698DD20-16AE-47A4-AF02-B7B6F43AB8DE}" srcId="{5ECEA2F5-A38A-4290-928E-4CFE68CFC0FB}" destId="{F20ED73F-5340-4C63-8376-ABB23C980F56}" srcOrd="2" destOrd="0" parTransId="{229FA139-E9A0-4613-AB9B-7F5AB0DD9E24}" sibTransId="{74A4B60B-F90D-46FB-B6EF-0AA9CD02FDBF}"/>
    <dgm:cxn modelId="{6315B15F-6FD6-42CF-9A89-1C459DD56236}" type="presOf" srcId="{6187BEB8-3AC3-40C7-87C3-19011FBEEED2}" destId="{92D3E561-E580-498C-9837-A635BCA50C49}" srcOrd="0" destOrd="0" presId="urn:microsoft.com/office/officeart/2005/8/layout/default"/>
    <dgm:cxn modelId="{D98ECAFF-5356-4845-AD91-6C61E766EF74}" srcId="{5ECEA2F5-A38A-4290-928E-4CFE68CFC0FB}" destId="{66F20948-190D-4C8F-B19B-36BC60CC3C97}" srcOrd="4" destOrd="0" parTransId="{5EE34718-8C75-454D-8F67-DF6F0EEF0272}" sibTransId="{1863FBE3-14C6-40DA-BA37-6BD37B08339F}"/>
    <dgm:cxn modelId="{B6FAD076-345B-48C6-B9BA-BE0C62B39C0A}" type="presOf" srcId="{CA27823D-FD39-4345-B91E-C3AAE424C7F3}" destId="{70A6D9EB-CAA4-42A5-B93F-2A05D9A09603}" srcOrd="0" destOrd="0" presId="urn:microsoft.com/office/officeart/2005/8/layout/default"/>
    <dgm:cxn modelId="{DB16AC0F-F275-450B-AFB3-19D06ADF2D2F}" type="presOf" srcId="{36A587E9-A01F-4E56-AFD4-3469490B6834}" destId="{35CB18B4-DB16-4F0C-8FBA-0DA5DCD9E36E}" srcOrd="0" destOrd="0" presId="urn:microsoft.com/office/officeart/2005/8/layout/default"/>
    <dgm:cxn modelId="{515ECAB0-CDF0-4596-B7C6-92F2F58B3416}" type="presParOf" srcId="{96805963-F947-4E7A-AB89-3F49636B6CA9}" destId="{41375500-80F8-45C0-AE56-284547BC2BC3}" srcOrd="0" destOrd="0" presId="urn:microsoft.com/office/officeart/2005/8/layout/default"/>
    <dgm:cxn modelId="{EFC1D99B-1E51-4BB4-87E2-9B738D856EF3}" type="presParOf" srcId="{96805963-F947-4E7A-AB89-3F49636B6CA9}" destId="{38C700F2-218B-4B95-B015-BD9A5E8F4343}" srcOrd="1" destOrd="0" presId="urn:microsoft.com/office/officeart/2005/8/layout/default"/>
    <dgm:cxn modelId="{C0B54C7A-3E8E-48B4-BCA2-7E691DADCD4A}" type="presParOf" srcId="{96805963-F947-4E7A-AB89-3F49636B6CA9}" destId="{35CB18B4-DB16-4F0C-8FBA-0DA5DCD9E36E}" srcOrd="2" destOrd="0" presId="urn:microsoft.com/office/officeart/2005/8/layout/default"/>
    <dgm:cxn modelId="{84963A34-8CA8-4DE1-8143-124963AEA9AE}" type="presParOf" srcId="{96805963-F947-4E7A-AB89-3F49636B6CA9}" destId="{7970A098-36AF-4235-8AD7-FDF30196BD26}" srcOrd="3" destOrd="0" presId="urn:microsoft.com/office/officeart/2005/8/layout/default"/>
    <dgm:cxn modelId="{99324CA3-46BD-460C-813D-EE42DB9CFCD0}" type="presParOf" srcId="{96805963-F947-4E7A-AB89-3F49636B6CA9}" destId="{ACEB6F8F-B11D-4FA7-88BE-DC48E01C30ED}" srcOrd="4" destOrd="0" presId="urn:microsoft.com/office/officeart/2005/8/layout/default"/>
    <dgm:cxn modelId="{9D89F859-8CAF-4B4D-AAE0-A598799EA8AB}" type="presParOf" srcId="{96805963-F947-4E7A-AB89-3F49636B6CA9}" destId="{ECE61769-30B2-4240-88AD-C249140AC2D0}" srcOrd="5" destOrd="0" presId="urn:microsoft.com/office/officeart/2005/8/layout/default"/>
    <dgm:cxn modelId="{CF0FE90D-DCBE-4E3A-9AAF-46E3DAB6E007}" type="presParOf" srcId="{96805963-F947-4E7A-AB89-3F49636B6CA9}" destId="{70A6D9EB-CAA4-42A5-B93F-2A05D9A09603}" srcOrd="6" destOrd="0" presId="urn:microsoft.com/office/officeart/2005/8/layout/default"/>
    <dgm:cxn modelId="{CE80564D-7F39-4F21-873D-8DBDF1B88D0E}" type="presParOf" srcId="{96805963-F947-4E7A-AB89-3F49636B6CA9}" destId="{AD54699F-66C9-4846-A987-36401C9297E7}" srcOrd="7" destOrd="0" presId="urn:microsoft.com/office/officeart/2005/8/layout/default"/>
    <dgm:cxn modelId="{3BA95DDE-2719-482F-8110-2C40B1B593C2}" type="presParOf" srcId="{96805963-F947-4E7A-AB89-3F49636B6CA9}" destId="{3B328CDD-3CF3-439F-B7D3-03C4D6DD20B0}" srcOrd="8" destOrd="0" presId="urn:microsoft.com/office/officeart/2005/8/layout/default"/>
    <dgm:cxn modelId="{343A9CD4-9FF5-48F3-8817-FEE51A021695}" type="presParOf" srcId="{96805963-F947-4E7A-AB89-3F49636B6CA9}" destId="{CE29AE7D-D6EA-4CD3-B07C-BB4505FD1BC6}" srcOrd="9" destOrd="0" presId="urn:microsoft.com/office/officeart/2005/8/layout/default"/>
    <dgm:cxn modelId="{C5A481A9-98D2-4925-A850-7DD6270E40F0}" type="presParOf" srcId="{96805963-F947-4E7A-AB89-3F49636B6CA9}" destId="{92D3E561-E580-498C-9837-A635BCA50C49}" srcOrd="10"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2EB578F7-B711-4396-B50C-E1FB625E60DB}" type="datetimeFigureOut">
              <a:rPr lang="en-IN" smtClean="0"/>
              <a:pPr/>
              <a:t>13-03-2014</a:t>
            </a:fld>
            <a:endParaRPr lang="en-IN"/>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6B69E23E-557A-46BF-8E72-798617FAEE37}"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IN"/>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F962243-1D5C-4EAB-B86A-9EFAD5C623CE}" type="datetimeFigureOut">
              <a:rPr lang="en-IN" smtClean="0"/>
              <a:pPr/>
              <a:t>13-03-2014</a:t>
            </a:fld>
            <a:endParaRPr lang="en-IN"/>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IN"/>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IN"/>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C8F29C4-BD3C-4F16-8CF9-9749A808046C}" type="slidenum">
              <a:rPr lang="en-IN" smtClean="0"/>
              <a:pPr/>
              <a:t>‹#›</a:t>
            </a:fld>
            <a:endParaRPr lang="en-IN"/>
          </a:p>
        </p:txBody>
      </p:sp>
    </p:spTree>
    <p:extLst>
      <p:ext uri="{BB962C8B-B14F-4D97-AF65-F5344CB8AC3E}">
        <p14:creationId xmlns="" xmlns:p14="http://schemas.microsoft.com/office/powerpoint/2010/main" val="3092068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C9D2F3-2DFE-B14D-8E60-09DA5E9637C0}" type="slidenum">
              <a:rPr lang="en-US" smtClean="0"/>
              <a:pPr/>
              <a:t>42</a:t>
            </a:fld>
            <a:endParaRPr lang="en-US"/>
          </a:p>
        </p:txBody>
      </p:sp>
    </p:spTree>
    <p:extLst>
      <p:ext uri="{BB962C8B-B14F-4D97-AF65-F5344CB8AC3E}">
        <p14:creationId xmlns:p14="http://schemas.microsoft.com/office/powerpoint/2010/main" xmlns="" val="3876190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C9D2F3-2DFE-B14D-8E60-09DA5E9637C0}" type="slidenum">
              <a:rPr lang="en-US" smtClean="0"/>
              <a:pPr/>
              <a:t>74</a:t>
            </a:fld>
            <a:endParaRPr lang="en-US"/>
          </a:p>
        </p:txBody>
      </p:sp>
    </p:spTree>
    <p:extLst>
      <p:ext uri="{BB962C8B-B14F-4D97-AF65-F5344CB8AC3E}">
        <p14:creationId xmlns:p14="http://schemas.microsoft.com/office/powerpoint/2010/main" xmlns="" val="426947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ection Name Here">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a:xfrm>
            <a:off x="0" y="219456"/>
            <a:ext cx="9144000" cy="14264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p>
        </p:txBody>
      </p:sp>
      <p:pic>
        <p:nvPicPr>
          <p:cNvPr id="4098" name="Picture 2"/>
          <p:cNvPicPr>
            <a:picLocks noChangeAspect="1" noChangeArrowheads="1"/>
          </p:cNvPicPr>
          <p:nvPr userDrawn="1"/>
        </p:nvPicPr>
        <p:blipFill>
          <a:blip r:embed="rId2" cstate="print">
            <a:lum bright="70000" contrast="-70000"/>
          </a:blip>
          <a:srcRect/>
          <a:stretch>
            <a:fillRect/>
          </a:stretch>
        </p:blipFill>
        <p:spPr bwMode="auto">
          <a:xfrm>
            <a:off x="2231136" y="73152"/>
            <a:ext cx="6884695" cy="6656832"/>
          </a:xfrm>
          <a:prstGeom prst="rect">
            <a:avLst/>
          </a:prstGeom>
          <a:ln>
            <a:noFill/>
          </a:ln>
          <a:effectLst>
            <a:softEdge rad="112500"/>
          </a:effectLst>
        </p:spPr>
      </p:pic>
      <p:sp>
        <p:nvSpPr>
          <p:cNvPr id="6" name="Text Placeholder 3"/>
          <p:cNvSpPr>
            <a:spLocks noGrp="1"/>
          </p:cNvSpPr>
          <p:nvPr>
            <p:ph type="body" sz="quarter" idx="11" hasCustomPrompt="1"/>
          </p:nvPr>
        </p:nvSpPr>
        <p:spPr>
          <a:xfrm>
            <a:off x="469901" y="2612799"/>
            <a:ext cx="8220074" cy="623887"/>
          </a:xfrm>
        </p:spPr>
        <p:txBody>
          <a:bodyPr>
            <a:normAutofit/>
          </a:bodyPr>
          <a:lstStyle>
            <a:lvl1pPr algn="ctr">
              <a:buNone/>
              <a:defRPr kumimoji="0" lang="en-US" sz="3400" b="1" i="0" u="none" strike="noStrike" kern="1200" cap="none" spc="0" normalizeH="0" baseline="0" noProof="0" dirty="0" smtClean="0">
                <a:ln>
                  <a:noFill/>
                </a:ln>
                <a:solidFill>
                  <a:schemeClr val="tx1">
                    <a:lumMod val="65000"/>
                    <a:lumOff val="35000"/>
                  </a:schemeClr>
                </a:solidFill>
                <a:effectLst/>
                <a:uLnTx/>
                <a:uFillTx/>
                <a:latin typeface="+mn-lt"/>
                <a:ea typeface="+mn-ea"/>
                <a:cs typeface="Arial"/>
              </a:defRPr>
            </a:lvl1pPr>
          </a:lstStyle>
          <a:p>
            <a:pPr lvl="0"/>
            <a:r>
              <a:rPr lang="en-US" dirty="0" smtClean="0"/>
              <a:t>Section Name Here</a:t>
            </a:r>
          </a:p>
        </p:txBody>
      </p:sp>
      <p:sp>
        <p:nvSpPr>
          <p:cNvPr id="8" name="Text Placeholder 3"/>
          <p:cNvSpPr>
            <a:spLocks noGrp="1"/>
          </p:cNvSpPr>
          <p:nvPr>
            <p:ph type="body" sz="quarter" idx="12" hasCustomPrompt="1"/>
          </p:nvPr>
        </p:nvSpPr>
        <p:spPr>
          <a:xfrm>
            <a:off x="469901" y="3290677"/>
            <a:ext cx="8220074" cy="439496"/>
          </a:xfrm>
        </p:spPr>
        <p:txBody>
          <a:bodyPr>
            <a:normAutofit/>
          </a:bodyPr>
          <a:lstStyle>
            <a:lvl1pPr algn="ctr">
              <a:buNone/>
              <a:def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Arial"/>
              </a:defRPr>
            </a:lvl1pPr>
          </a:lstStyle>
          <a:p>
            <a:pPr lvl="0"/>
            <a:r>
              <a:rPr lang="en-US" dirty="0" smtClean="0"/>
              <a:t>Who what when where</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BAA9E1-EC7F-4D01-AFCF-ED61A6E599C1}" type="datetimeFigureOut">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3802DEFA-6976-482F-920A-CD434FBFD098}"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BAA9E1-EC7F-4D01-AFCF-ED61A6E599C1}" type="datetimeFigureOut">
              <a:rPr lang="en-IN" smtClean="0"/>
              <a:pPr/>
              <a:t>13-03-2014</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2DEFA-6976-482F-920A-CD434FBFD098}"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8.pn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7.jpe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wmf"/><Relationship Id="rId11" Type="http://schemas.openxmlformats.org/officeDocument/2006/relationships/image" Target="../media/image16.png"/><Relationship Id="rId5" Type="http://schemas.openxmlformats.org/officeDocument/2006/relationships/image" Target="../media/image11.jpeg"/><Relationship Id="rId10" Type="http://schemas.openxmlformats.org/officeDocument/2006/relationships/image" Target="../media/image15.png"/><Relationship Id="rId4" Type="http://schemas.openxmlformats.org/officeDocument/2006/relationships/image" Target="../media/image10.wmf"/><Relationship Id="rId9" Type="http://schemas.microsoft.com/office/2007/relationships/hdphoto" Target="../media/hdphoto1.wdp"/><Relationship Id="rId14" Type="http://schemas.openxmlformats.org/officeDocument/2006/relationships/image" Target="../media/image1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microsoft.com/office/2007/relationships/hdphoto" Target="../media/hdphoto1.wdp"/></Relationships>
</file>

<file path=ppt/slides/_rels/slide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9.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eGCF DRAFT logo.png"/>
          <p:cNvPicPr>
            <a:picLocks noChangeAspect="1"/>
          </p:cNvPicPr>
          <p:nvPr/>
        </p:nvPicPr>
        <p:blipFill>
          <a:blip r:embed="rId2" cstate="print"/>
          <a:srcRect/>
          <a:stretch>
            <a:fillRect/>
          </a:stretch>
        </p:blipFill>
        <p:spPr bwMode="auto">
          <a:xfrm>
            <a:off x="1403648" y="1643050"/>
            <a:ext cx="6044955" cy="2700938"/>
          </a:xfrm>
          <a:prstGeom prst="rect">
            <a:avLst/>
          </a:prstGeom>
          <a:noFill/>
          <a:ln w="9525">
            <a:noFill/>
            <a:miter lim="800000"/>
            <a:headEnd/>
            <a:tailEnd/>
          </a:ln>
        </p:spPr>
      </p:pic>
      <p:sp>
        <p:nvSpPr>
          <p:cNvPr id="7" name="Title 6"/>
          <p:cNvSpPr>
            <a:spLocks noGrp="1"/>
          </p:cNvSpPr>
          <p:nvPr>
            <p:ph type="ctrTitle"/>
          </p:nvPr>
        </p:nvSpPr>
        <p:spPr/>
        <p:txBody>
          <a:bodyPr/>
          <a:lstStyle/>
          <a:p>
            <a:endParaRPr lang="en-I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2034" y="975281"/>
            <a:ext cx="8621317" cy="5334197"/>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lnSpcReduction="10000"/>
          </a:bodyPr>
          <a:lstStyle/>
          <a:p>
            <a:r>
              <a:rPr lang="en-US" sz="2000" dirty="0" smtClean="0"/>
              <a:t>A ‘Domain Expert’ is a person who</a:t>
            </a:r>
          </a:p>
          <a:p>
            <a:endParaRPr lang="en-US" sz="2000" dirty="0" smtClean="0"/>
          </a:p>
          <a:p>
            <a:pPr marL="457200" indent="-457200">
              <a:buFont typeface="+mj-lt"/>
              <a:buAutoNum type="arabicPeriod"/>
            </a:pPr>
            <a:r>
              <a:rPr lang="en-US" sz="2000" dirty="0"/>
              <a:t>Provides domain expertise (process</a:t>
            </a:r>
            <a:r>
              <a:rPr lang="en-US" sz="2000" dirty="0" smtClean="0"/>
              <a:t>, functional knowledge, </a:t>
            </a:r>
            <a:r>
              <a:rPr lang="en-US" sz="2000" dirty="0"/>
              <a:t>legislation, regulation, policy and field) to the e-Governance Leadership (Leader, CIO</a:t>
            </a:r>
            <a:r>
              <a:rPr lang="en-US" sz="2000" dirty="0" smtClean="0"/>
              <a:t>). Has in-depth understanding of Government Processes of the Ministry / Department; </a:t>
            </a:r>
          </a:p>
          <a:p>
            <a:endParaRPr lang="en-US" sz="2000" dirty="0"/>
          </a:p>
          <a:p>
            <a:pPr marL="457200" indent="-457200">
              <a:buFont typeface="+mj-lt"/>
              <a:buAutoNum type="arabicPeriod"/>
            </a:pPr>
            <a:r>
              <a:rPr lang="en-US" sz="2000" dirty="0" smtClean="0"/>
              <a:t>Helps projects/</a:t>
            </a:r>
            <a:r>
              <a:rPr lang="en-US" sz="2000" dirty="0" err="1" smtClean="0"/>
              <a:t>programmes</a:t>
            </a:r>
            <a:r>
              <a:rPr lang="en-US" sz="2000" dirty="0" smtClean="0"/>
              <a:t> in process reengineering, statutory changes, work/ breakdown, change management and in documenting “As Is” processes;</a:t>
            </a:r>
          </a:p>
          <a:p>
            <a:pPr marL="457200" indent="-457200">
              <a:buFont typeface="+mj-lt"/>
              <a:buAutoNum type="arabicPeriod"/>
            </a:pPr>
            <a:endParaRPr lang="en-US" sz="2000" dirty="0"/>
          </a:p>
          <a:p>
            <a:pPr marL="457200" indent="-457200">
              <a:buFont typeface="+mj-lt"/>
              <a:buAutoNum type="arabicPeriod"/>
            </a:pPr>
            <a:r>
              <a:rPr lang="en-US" sz="2000" dirty="0" smtClean="0"/>
              <a:t>Contributes </a:t>
            </a:r>
            <a:r>
              <a:rPr lang="en-US" sz="2000" dirty="0"/>
              <a:t>to the strategy, design, </a:t>
            </a:r>
            <a:r>
              <a:rPr lang="en-US" sz="2000" dirty="0" smtClean="0"/>
              <a:t>architecture</a:t>
            </a:r>
            <a:r>
              <a:rPr lang="en-US" sz="2000" dirty="0"/>
              <a:t>, planning and implementation of e-</a:t>
            </a:r>
            <a:r>
              <a:rPr lang="en-US" sz="2000" dirty="0" err="1"/>
              <a:t>Gov</a:t>
            </a:r>
            <a:r>
              <a:rPr lang="en-US" sz="2000" dirty="0"/>
              <a:t> initiatives within the </a:t>
            </a:r>
            <a:r>
              <a:rPr lang="en-US" sz="2000" dirty="0" smtClean="0"/>
              <a:t>Department/Ministry</a:t>
            </a:r>
            <a:r>
              <a:rPr lang="en-US" sz="2000" dirty="0"/>
              <a:t>;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Identifies </a:t>
            </a:r>
            <a:r>
              <a:rPr lang="en-US" sz="2000" dirty="0"/>
              <a:t>strategic opportunities for the </a:t>
            </a:r>
            <a:r>
              <a:rPr lang="en-US" sz="2000" dirty="0" smtClean="0"/>
              <a:t>Government </a:t>
            </a:r>
            <a:r>
              <a:rPr lang="en-US" sz="2000" dirty="0"/>
              <a:t>to </a:t>
            </a:r>
            <a:r>
              <a:rPr lang="en-US" sz="2000" dirty="0" smtClean="0"/>
              <a:t>optimize </a:t>
            </a:r>
            <a:r>
              <a:rPr lang="en-US" sz="2000" dirty="0"/>
              <a:t>its investment in a project/</a:t>
            </a:r>
            <a:r>
              <a:rPr lang="en-US" sz="2000" dirty="0" err="1"/>
              <a:t>programme</a:t>
            </a:r>
            <a:r>
              <a:rPr lang="en-US" sz="2000" dirty="0"/>
              <a:t> through the introduction of additional functionality and integration with other business </a:t>
            </a:r>
            <a:r>
              <a:rPr lang="en-US" sz="2000" dirty="0" smtClean="0"/>
              <a:t>systems</a:t>
            </a:r>
            <a:r>
              <a:rPr lang="en-US" sz="2000" dirty="0"/>
              <a:t>;</a:t>
            </a:r>
            <a:endParaRPr lang="en-US" sz="2000" dirty="0" smtClean="0"/>
          </a:p>
          <a:p>
            <a:pPr marL="457200" indent="-457200">
              <a:buFont typeface="+mj-lt"/>
              <a:buAutoNum type="arabicPeriod"/>
            </a:pPr>
            <a:endParaRPr lang="en-US" sz="2000" dirty="0" smtClean="0"/>
          </a:p>
          <a:p>
            <a:pPr marL="457200" indent="-457200">
              <a:buFont typeface="+mj-lt"/>
              <a:buAutoNum type="arabicPeriod"/>
            </a:pPr>
            <a:r>
              <a:rPr lang="en-US" sz="2000" dirty="0" smtClean="0"/>
              <a:t>Frames guidelines and manuals.</a:t>
            </a:r>
          </a:p>
          <a:p>
            <a:pPr marL="457200" indent="-457200">
              <a:buFont typeface="+mj-lt"/>
              <a:buAutoNum type="arabicPeriod"/>
            </a:pPr>
            <a:endParaRPr lang="en-US" sz="2000" dirty="0"/>
          </a:p>
          <a:p>
            <a:endParaRPr lang="en-US" sz="2000" dirty="0" smtClean="0"/>
          </a:p>
          <a:p>
            <a:pPr marL="342900" indent="-342900">
              <a:buFont typeface="+mj-lt"/>
              <a:buAutoNum type="arabicPeriod"/>
            </a:pPr>
            <a:endParaRPr lang="en-US" sz="2000" dirty="0" smtClean="0"/>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Domain Expert</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7C1BE2FB-15E1-3142-A521-0330E9BCA276}" type="datetime8">
              <a:rPr lang="en-GB" smtClean="0"/>
              <a:pPr/>
              <a:t>14/03/2014 11:15</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10</a:t>
            </a:fld>
            <a:endParaRPr lang="en-US"/>
          </a:p>
        </p:txBody>
      </p:sp>
    </p:spTree>
    <p:extLst>
      <p:ext uri="{BB962C8B-B14F-4D97-AF65-F5344CB8AC3E}">
        <p14:creationId xmlns:p14="http://schemas.microsoft.com/office/powerpoint/2010/main" xmlns="" val="58269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71925755"/>
              </p:ext>
            </p:extLst>
          </p:nvPr>
        </p:nvGraphicFramePr>
        <p:xfrm>
          <a:off x="357158" y="1157112"/>
          <a:ext cx="3832271" cy="4843657"/>
        </p:xfrm>
        <a:graphic>
          <a:graphicData uri="http://schemas.openxmlformats.org/drawingml/2006/table">
            <a:tbl>
              <a:tblPr firstRow="1" bandRow="1">
                <a:tableStyleId>{F2DE63D5-997A-4646-A377-4702673A728D}</a:tableStyleId>
              </a:tblPr>
              <a:tblGrid>
                <a:gridCol w="909040"/>
                <a:gridCol w="2923231"/>
              </a:tblGrid>
              <a:tr h="365650">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83507">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309386">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Business</a:t>
                      </a:r>
                      <a:r>
                        <a:rPr lang="en-GB" sz="1200" baseline="0" dirty="0" smtClean="0">
                          <a:effectLst/>
                          <a:latin typeface="+mn-lt"/>
                          <a:ea typeface="Calibri"/>
                          <a:cs typeface="Times New Roman"/>
                        </a:rPr>
                        <a:t> process improvement</a:t>
                      </a:r>
                      <a:endParaRPr lang="en-GB" sz="1200" dirty="0" smtClean="0">
                        <a:effectLst/>
                        <a:latin typeface="+mn-lt"/>
                        <a:ea typeface="Calibri"/>
                        <a:cs typeface="Times New Roman"/>
                      </a:endParaRPr>
                    </a:p>
                  </a:txBody>
                  <a:tcPr marL="0" marR="0" marT="0" marB="0">
                    <a:noFill/>
                  </a:tcPr>
                </a:tc>
              </a:tr>
              <a:tr h="396893">
                <a:tc>
                  <a:txBody>
                    <a:bodyPr/>
                    <a:lstStyle/>
                    <a:p>
                      <a:pPr algn="ctr">
                        <a:lnSpc>
                          <a:spcPct val="115000"/>
                        </a:lnSpc>
                        <a:spcAft>
                          <a:spcPts val="0"/>
                        </a:spcAft>
                      </a:pPr>
                      <a:r>
                        <a:rPr lang="en-GB" sz="1200" dirty="0" smtClean="0">
                          <a:effectLst/>
                          <a:latin typeface="+mn-lt"/>
                          <a:ea typeface="Calibri"/>
                          <a:cs typeface="Times New Roman"/>
                        </a:rPr>
                        <a:t>DE P.02</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Business analysis</a:t>
                      </a:r>
                    </a:p>
                  </a:txBody>
                  <a:tcPr marL="0" marR="0" marT="0" marB="0">
                    <a:noFill/>
                  </a:tcPr>
                </a:tc>
              </a:tr>
              <a:tr h="288269">
                <a:tc>
                  <a:txBody>
                    <a:bodyPr/>
                    <a:lstStyle/>
                    <a:p>
                      <a:pPr algn="ctr">
                        <a:lnSpc>
                          <a:spcPct val="115000"/>
                        </a:lnSpc>
                        <a:spcAft>
                          <a:spcPts val="0"/>
                        </a:spcAft>
                      </a:pPr>
                      <a:r>
                        <a:rPr lang="en-GB" sz="1200" dirty="0" smtClean="0">
                          <a:effectLst/>
                          <a:latin typeface="+mn-lt"/>
                          <a:ea typeface="Calibri"/>
                          <a:cs typeface="Times New Roman"/>
                        </a:rPr>
                        <a:t>DE P.03</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Requirement definition and management</a:t>
                      </a:r>
                    </a:p>
                  </a:txBody>
                  <a:tcPr marL="0" marR="0" marT="0" marB="0">
                    <a:noFill/>
                  </a:tcPr>
                </a:tc>
              </a:tr>
              <a:tr h="280332">
                <a:tc>
                  <a:txBody>
                    <a:bodyPr/>
                    <a:lstStyle/>
                    <a:p>
                      <a:pPr algn="ctr">
                        <a:lnSpc>
                          <a:spcPct val="115000"/>
                        </a:lnSpc>
                        <a:spcAft>
                          <a:spcPts val="0"/>
                        </a:spcAft>
                      </a:pPr>
                      <a:r>
                        <a:rPr lang="en-GB" sz="1200" dirty="0" smtClean="0">
                          <a:effectLst/>
                          <a:latin typeface="+mn-lt"/>
                          <a:ea typeface="Calibri"/>
                          <a:cs typeface="Times New Roman"/>
                        </a:rPr>
                        <a:t>DE P.04</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Stakeholder</a:t>
                      </a:r>
                      <a:r>
                        <a:rPr lang="en-GB" sz="1200" kern="1200" baseline="0" dirty="0" smtClean="0">
                          <a:solidFill>
                            <a:schemeClr val="tx1"/>
                          </a:solidFill>
                          <a:effectLst/>
                          <a:latin typeface="+mn-lt"/>
                          <a:ea typeface="Calibri"/>
                          <a:cs typeface="Times New Roman"/>
                        </a:rPr>
                        <a:t> relationship management</a:t>
                      </a:r>
                      <a:endParaRPr lang="en-GB" sz="1200" kern="1200" dirty="0" smtClean="0">
                        <a:solidFill>
                          <a:schemeClr val="tx1"/>
                        </a:solidFill>
                        <a:effectLst/>
                        <a:latin typeface="+mn-lt"/>
                        <a:ea typeface="Calibri"/>
                        <a:cs typeface="Times New Roman"/>
                      </a:endParaRPr>
                    </a:p>
                  </a:txBody>
                  <a:tcPr marL="0" marR="0" marT="0" marB="0">
                    <a:noFill/>
                  </a:tcPr>
                </a:tc>
              </a:tr>
              <a:tr h="280332">
                <a:tc>
                  <a:txBody>
                    <a:bodyPr/>
                    <a:lstStyle/>
                    <a:p>
                      <a:pPr algn="ctr">
                        <a:lnSpc>
                          <a:spcPct val="115000"/>
                        </a:lnSpc>
                        <a:spcAft>
                          <a:spcPts val="0"/>
                        </a:spcAft>
                      </a:pPr>
                      <a:r>
                        <a:rPr lang="en-GB" sz="1200" dirty="0" smtClean="0">
                          <a:effectLst/>
                          <a:latin typeface="+mn-lt"/>
                          <a:ea typeface="Calibri"/>
                          <a:cs typeface="Times New Roman"/>
                        </a:rPr>
                        <a:t>DE P.05</a:t>
                      </a:r>
                      <a:endParaRPr lang="en-GB" sz="1200" dirty="0">
                        <a:effectLst/>
                        <a:latin typeface="+mn-lt"/>
                        <a:ea typeface="Calibri"/>
                        <a:cs typeface="Times New Roman"/>
                      </a:endParaRP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effectLst/>
                          <a:latin typeface="+mn-lt"/>
                          <a:ea typeface="Calibri"/>
                          <a:cs typeface="Times New Roman"/>
                        </a:rPr>
                        <a:t>Business process testing</a:t>
                      </a:r>
                      <a:endParaRPr lang="en-GB" sz="1800" dirty="0" smtClean="0">
                        <a:effectLst/>
                        <a:latin typeface="+mn-lt"/>
                        <a:ea typeface="Calibri"/>
                        <a:cs typeface="Times New Roman"/>
                      </a:endParaRPr>
                    </a:p>
                  </a:txBody>
                  <a:tcPr marL="0" marR="0" marT="0" marB="0">
                    <a:noFill/>
                  </a:tcPr>
                </a:tc>
              </a:tr>
              <a:tr h="560664">
                <a:tc>
                  <a:txBody>
                    <a:bodyPr/>
                    <a:lstStyle/>
                    <a:p>
                      <a:pPr algn="ctr">
                        <a:lnSpc>
                          <a:spcPct val="115000"/>
                        </a:lnSpc>
                        <a:spcAft>
                          <a:spcPts val="0"/>
                        </a:spcAft>
                      </a:pPr>
                      <a:r>
                        <a:rPr lang="en-GB" sz="1200" dirty="0" smtClean="0">
                          <a:effectLst/>
                          <a:latin typeface="+mn-lt"/>
                          <a:ea typeface="Calibri"/>
                          <a:cs typeface="Times New Roman"/>
                        </a:rPr>
                        <a:t>DE P.06</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200" dirty="0" smtClean="0"/>
                        <a:t>Change implementation planning and management</a:t>
                      </a:r>
                    </a:p>
                  </a:txBody>
                  <a:tcPr marL="0" marR="0" marT="0" marB="0">
                    <a:noFill/>
                  </a:tcPr>
                </a:tc>
              </a:tr>
              <a:tr h="281655">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DE P.07</a:t>
                      </a:r>
                    </a:p>
                  </a:txBody>
                  <a:tcPr marL="0" marR="0" marT="0" marB="0">
                    <a:noFill/>
                  </a:tcPr>
                </a:tc>
                <a:tc>
                  <a:txBody>
                    <a:bodyPr/>
                    <a:lstStyle/>
                    <a:p>
                      <a:r>
                        <a:rPr lang="en-US" sz="1200" dirty="0" smtClean="0"/>
                        <a:t>Innovation</a:t>
                      </a:r>
                      <a:endParaRPr lang="en-US" sz="1200" dirty="0"/>
                    </a:p>
                  </a:txBody>
                  <a:tcPr marL="0" marR="0" marT="0" marB="0">
                    <a:noFill/>
                  </a:tcPr>
                </a:tc>
              </a:tr>
              <a:tr h="281655">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DE P.08</a:t>
                      </a:r>
                    </a:p>
                  </a:txBody>
                  <a:tcPr marL="0" marR="0" marT="0" marB="0">
                    <a:noFill/>
                  </a:tcPr>
                </a:tc>
                <a:tc>
                  <a:txBody>
                    <a:bodyPr/>
                    <a:lstStyle/>
                    <a:p>
                      <a:r>
                        <a:rPr lang="en-US" sz="1200" dirty="0" smtClean="0"/>
                        <a:t>Project</a:t>
                      </a:r>
                      <a:r>
                        <a:rPr lang="en-US" sz="1200" baseline="0" dirty="0" smtClean="0"/>
                        <a:t> management</a:t>
                      </a:r>
                      <a:endParaRPr lang="en-US" sz="1200" dirty="0"/>
                    </a:p>
                  </a:txBody>
                  <a:tcPr marL="0" marR="0" marT="0" marB="0">
                    <a:noFill/>
                  </a:tcPr>
                </a:tc>
              </a:tr>
              <a:tr h="280332">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93644">
                <a:tc>
                  <a:txBody>
                    <a:bodyPr/>
                    <a:lstStyle/>
                    <a:p>
                      <a:pPr marL="0" algn="ctr" defTabSz="457200" rtl="0" eaLnBrk="1" latinLnBrk="0" hangingPunct="1">
                        <a:lnSpc>
                          <a:spcPct val="115000"/>
                        </a:lnSpc>
                        <a:spcAft>
                          <a:spcPts val="0"/>
                        </a:spcAft>
                      </a:pPr>
                      <a:r>
                        <a:rPr lang="en-GB" sz="1200" kern="1200" dirty="0" smtClean="0">
                          <a:solidFill>
                            <a:schemeClr val="tx1"/>
                          </a:solidFill>
                          <a:effectLst/>
                          <a:latin typeface="+mn-lt"/>
                          <a:ea typeface="Calibri"/>
                          <a:cs typeface="Times New Roman"/>
                        </a:rPr>
                        <a:t>DE D.01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Business modelling</a:t>
                      </a:r>
                      <a:r>
                        <a:rPr lang="en-GB" sz="1200" baseline="0" dirty="0" smtClean="0">
                          <a:effectLst/>
                          <a:latin typeface="+mn-lt"/>
                          <a:ea typeface="Calibri"/>
                          <a:cs typeface="Times New Roman"/>
                        </a:rPr>
                        <a:t> </a:t>
                      </a:r>
                      <a:endParaRPr lang="en-GB" sz="1200" dirty="0" smtClean="0">
                        <a:effectLst/>
                        <a:latin typeface="+mn-lt"/>
                        <a:ea typeface="Calibri"/>
                        <a:cs typeface="Times New Roman"/>
                      </a:endParaRPr>
                    </a:p>
                  </a:txBody>
                  <a:tcPr marL="0" marR="0" marT="0" marB="0">
                    <a:noFill/>
                  </a:tcPr>
                </a:tc>
              </a:tr>
              <a:tr h="280332">
                <a:tc>
                  <a:txBody>
                    <a:bodyPr/>
                    <a:lstStyle/>
                    <a:p>
                      <a:pPr algn="ctr">
                        <a:lnSpc>
                          <a:spcPct val="115000"/>
                        </a:lnSpc>
                        <a:spcAft>
                          <a:spcPts val="0"/>
                        </a:spcAft>
                      </a:pPr>
                      <a:r>
                        <a:rPr lang="en-GB" sz="1200" dirty="0" smtClean="0">
                          <a:effectLst/>
                          <a:latin typeface="+mn-lt"/>
                          <a:ea typeface="Calibri"/>
                          <a:cs typeface="Times New Roman"/>
                        </a:rPr>
                        <a:t>DE D.02</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US" sz="1200" dirty="0" smtClean="0"/>
                        <a:t>Conformance review</a:t>
                      </a:r>
                    </a:p>
                  </a:txBody>
                  <a:tcPr marL="0" marR="0" marT="0" marB="0">
                    <a:noFill/>
                  </a:tcPr>
                </a:tc>
              </a:tr>
              <a:tr h="336595">
                <a:tc>
                  <a:txBody>
                    <a:bodyPr/>
                    <a:lstStyle/>
                    <a:p>
                      <a:pPr algn="ctr">
                        <a:lnSpc>
                          <a:spcPct val="115000"/>
                        </a:lnSpc>
                        <a:spcAft>
                          <a:spcPts val="0"/>
                        </a:spcAft>
                      </a:pPr>
                      <a:r>
                        <a:rPr lang="en-GB" sz="1200" dirty="0" smtClean="0">
                          <a:effectLst/>
                          <a:latin typeface="+mn-lt"/>
                          <a:ea typeface="Calibri"/>
                          <a:cs typeface="Times New Roman"/>
                        </a:rPr>
                        <a:t>DE D.03</a:t>
                      </a:r>
                      <a:endParaRPr lang="en-GB" sz="1200" dirty="0">
                        <a:effectLst/>
                        <a:latin typeface="+mn-lt"/>
                        <a:ea typeface="Calibri"/>
                        <a:cs typeface="Times New Roman"/>
                      </a:endParaRPr>
                    </a:p>
                  </a:txBody>
                  <a:tcPr marL="0" marR="0" marT="0" marB="0">
                    <a:noFill/>
                  </a:tcPr>
                </a:tc>
                <a:tc>
                  <a:txBody>
                    <a:bodyPr/>
                    <a:lstStyle/>
                    <a:p>
                      <a:r>
                        <a:rPr lang="en-US" sz="1200" dirty="0" smtClean="0"/>
                        <a:t>Quality assurance</a:t>
                      </a:r>
                      <a:endParaRPr lang="en-US" sz="1200" dirty="0"/>
                    </a:p>
                  </a:txBody>
                  <a:tcPr marL="0" marR="0" marT="0" marB="0">
                    <a:noFill/>
                  </a:tcPr>
                </a:tc>
              </a:tr>
              <a:tr h="324411">
                <a:tc>
                  <a:txBody>
                    <a:bodyPr/>
                    <a:lstStyle/>
                    <a:p>
                      <a:pPr algn="ctr">
                        <a:lnSpc>
                          <a:spcPct val="115000"/>
                        </a:lnSpc>
                        <a:spcAft>
                          <a:spcPts val="0"/>
                        </a:spcAft>
                      </a:pPr>
                      <a:endParaRPr lang="en-GB" sz="1200" dirty="0">
                        <a:effectLst/>
                        <a:latin typeface="+mn-lt"/>
                        <a:ea typeface="Calibri"/>
                        <a:cs typeface="Times New Roman"/>
                      </a:endParaRPr>
                    </a:p>
                  </a:txBody>
                  <a:tcPr marL="0" marR="0" marT="0" marB="0">
                    <a:noFill/>
                  </a:tcPr>
                </a:tc>
                <a:tc>
                  <a:txBody>
                    <a:bodyPr/>
                    <a:lstStyle/>
                    <a:p>
                      <a:endParaRPr lang="en-US" sz="1200" dirty="0"/>
                    </a:p>
                  </a:txBody>
                  <a:tcPr marL="0" marR="0" marT="0" marB="0">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xmlns="" val="30635389"/>
              </p:ext>
            </p:extLst>
          </p:nvPr>
        </p:nvGraphicFramePr>
        <p:xfrm>
          <a:off x="4379421" y="1145390"/>
          <a:ext cx="4408510" cy="4712501"/>
        </p:xfrm>
        <a:graphic>
          <a:graphicData uri="http://schemas.openxmlformats.org/drawingml/2006/table">
            <a:tbl>
              <a:tblPr firstRow="1" bandRow="1">
                <a:tableStyleId>{F2DE63D5-997A-4646-A377-4702673A728D}</a:tableStyleId>
              </a:tblPr>
              <a:tblGrid>
                <a:gridCol w="317818"/>
                <a:gridCol w="2356049"/>
                <a:gridCol w="1734643"/>
              </a:tblGrid>
              <a:tr h="335040">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15218">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63667">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400">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eGovernance</a:t>
                      </a:r>
                      <a:r>
                        <a:rPr lang="en-US" sz="1200" baseline="0" dirty="0" smtClean="0"/>
                        <a:t> Life Cycle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400">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a:spcBef>
                          <a:spcPts val="0"/>
                        </a:spcBef>
                        <a:spcAft>
                          <a:spcPts val="0"/>
                        </a:spcAft>
                      </a:pPr>
                      <a:r>
                        <a:rPr lang="en-US" sz="1200" b="0" dirty="0" smtClean="0">
                          <a:effectLst/>
                          <a:latin typeface="+mn-lt"/>
                          <a:ea typeface="Times New Roman"/>
                          <a:cs typeface="Times New Roman"/>
                        </a:rPr>
                        <a:t>Regulatory Framework for e-Governance projects </a:t>
                      </a:r>
                      <a:endParaRPr lang="en-US" sz="1200" b="0" dirty="0">
                        <a:effectLst/>
                        <a:latin typeface="+mn-lt"/>
                        <a:ea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400">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a:spcBef>
                          <a:spcPts val="0"/>
                        </a:spcBef>
                        <a:spcAft>
                          <a:spcPts val="0"/>
                        </a:spcAft>
                      </a:pPr>
                      <a:r>
                        <a:rPr lang="en-US" sz="1200" b="0" kern="1200" dirty="0" smtClean="0">
                          <a:solidFill>
                            <a:schemeClr val="tx1"/>
                          </a:solidFill>
                          <a:effectLst/>
                          <a:latin typeface="+mn-lt"/>
                          <a:ea typeface="Times New Roman"/>
                          <a:cs typeface="Times New Roman"/>
                        </a:rPr>
                        <a:t>Detailed Project Report for e-Governance Projects</a:t>
                      </a:r>
                      <a:endParaRPr lang="en-US" sz="1200" b="0" kern="1200" dirty="0">
                        <a:solidFill>
                          <a:schemeClr val="tx1"/>
                        </a:solidFill>
                        <a:effectLst/>
                        <a:latin typeface="+mn-lt"/>
                        <a:ea typeface="Times New Roman"/>
                        <a:cs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400">
                <a:tc>
                  <a:txBody>
                    <a:bodyPr/>
                    <a:lstStyle/>
                    <a:p>
                      <a:pPr algn="ctr"/>
                      <a:r>
                        <a:rPr lang="en-US" sz="1200" dirty="0" smtClean="0"/>
                        <a:t>04</a:t>
                      </a:r>
                      <a:endParaRPr lang="en-US" sz="1200" dirty="0"/>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a:spcBef>
                          <a:spcPts val="0"/>
                        </a:spcBef>
                        <a:spcAft>
                          <a:spcPts val="0"/>
                        </a:spcAft>
                      </a:pPr>
                      <a:r>
                        <a:rPr lang="en-US" sz="1200" b="0" kern="1200" dirty="0" smtClean="0">
                          <a:solidFill>
                            <a:schemeClr val="tx1"/>
                          </a:solidFill>
                          <a:effectLst/>
                          <a:latin typeface="+mn-lt"/>
                          <a:ea typeface="Times New Roman"/>
                          <a:cs typeface="Times New Roman"/>
                        </a:rPr>
                        <a:t>Request for Proposal for e-Governance Projects</a:t>
                      </a:r>
                      <a:endParaRPr lang="en-US" sz="1200" b="0" kern="1200" dirty="0">
                        <a:solidFill>
                          <a:schemeClr val="tx1"/>
                        </a:solidFill>
                        <a:effectLst/>
                        <a:latin typeface="+mn-lt"/>
                        <a:ea typeface="Times New Roman"/>
                        <a:cs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8176">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558400">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smtClean="0"/>
                        <a:t>PMP (or</a:t>
                      </a:r>
                      <a:r>
                        <a:rPr lang="en-US" sz="1200" baseline="0" smtClean="0"/>
                        <a:t> equivalent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PMI (Project</a:t>
                      </a:r>
                      <a:r>
                        <a:rPr lang="en-US" sz="1200" baseline="0" dirty="0" smtClean="0"/>
                        <a:t> Management Institute)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400">
                <a:tc>
                  <a:txBody>
                    <a:bodyPr/>
                    <a:lstStyle/>
                    <a:p>
                      <a:pPr algn="ctr">
                        <a:lnSpc>
                          <a:spcPct val="115000"/>
                        </a:lnSpc>
                        <a:spcAft>
                          <a:spcPts val="0"/>
                        </a:spcAft>
                      </a:pPr>
                      <a:r>
                        <a:rPr lang="en-GB" sz="120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smtClean="0"/>
                        <a:t>ITIL Foundation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Domain Expert</a:t>
            </a:r>
          </a:p>
        </p:txBody>
      </p:sp>
      <p:sp>
        <p:nvSpPr>
          <p:cNvPr id="11" name="TextBox 10"/>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7746AD36-64BE-1445-AC17-335D176A4112}" type="datetime8">
              <a:rPr lang="en-GB" smtClean="0"/>
              <a:pPr/>
              <a:t>14/03/2014 11:15</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11</a:t>
            </a:fld>
            <a:endParaRPr lang="en-US"/>
          </a:p>
        </p:txBody>
      </p:sp>
    </p:spTree>
    <p:extLst>
      <p:ext uri="{BB962C8B-B14F-4D97-AF65-F5344CB8AC3E}">
        <p14:creationId xmlns:p14="http://schemas.microsoft.com/office/powerpoint/2010/main" xmlns="" val="2141766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71969"/>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Domain Expert</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2879079142"/>
              </p:ext>
            </p:extLst>
          </p:nvPr>
        </p:nvGraphicFramePr>
        <p:xfrm>
          <a:off x="294831" y="899684"/>
          <a:ext cx="8482852" cy="4846320"/>
        </p:xfrm>
        <a:graphic>
          <a:graphicData uri="http://schemas.openxmlformats.org/drawingml/2006/table">
            <a:tbl>
              <a:tblPr firstRow="1" bandRow="1">
                <a:tableStyleId>{5C22544A-7EE6-4342-B048-85BDC9FD1C3A}</a:tableStyleId>
              </a:tblPr>
              <a:tblGrid>
                <a:gridCol w="795650"/>
                <a:gridCol w="7687202"/>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and other relevant Government Rules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Business analysis techniques - functional business models, statistical process control, relational data modeling, use case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Document - Business Requirements Document (BRD), Systems Requirements Specification (SRS), Functional Specification Document (FSB)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Business modeling – Rational Rose / Use Case (or similar), Software Change Management  - Requirements Traceability Matrix (RTM)</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Functional testing – User Acceptance Testing (UAT), </a:t>
                      </a:r>
                      <a:r>
                        <a:rPr lang="en-US" sz="1200" baseline="0" dirty="0" err="1" smtClean="0">
                          <a:latin typeface="+mn-lt"/>
                        </a:rPr>
                        <a:t>eGovernance</a:t>
                      </a:r>
                      <a:r>
                        <a:rPr lang="en-US" sz="1200" baseline="0" dirty="0" smtClean="0">
                          <a:latin typeface="+mn-lt"/>
                        </a:rPr>
                        <a:t> Lifecycle, SDLC, RAD</a:t>
                      </a:r>
                    </a:p>
                  </a:txBody>
                  <a:tcPr/>
                </a:tc>
              </a:tr>
              <a:tr h="370840">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Sig Sigma</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Graphical Representation Tools - MS Visio (or similar), MS Office Tools (</a:t>
                      </a:r>
                      <a:r>
                        <a:rPr lang="en-US" sz="1200" baseline="0" dirty="0" err="1" smtClean="0">
                          <a:latin typeface="+mn-lt"/>
                        </a:rPr>
                        <a:t>Powerpoint</a:t>
                      </a:r>
                      <a:r>
                        <a:rPr lang="en-US" sz="1200" baseline="0" dirty="0" smtClean="0">
                          <a:latin typeface="+mn-lt"/>
                        </a:rPr>
                        <a:t>, Excel, Word)</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 Right to Information Act – 2005.</a:t>
                      </a:r>
                      <a:endParaRPr lang="en-US" sz="1200" baseline="0" dirty="0" smtClean="0">
                        <a:latin typeface="+mn-lt"/>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 - BOO/BOOT Service Contracts,</a:t>
                      </a:r>
                      <a:r>
                        <a:rPr lang="en-US" sz="1200" baseline="0" dirty="0" smtClean="0">
                          <a:latin typeface="+mn-lt"/>
                        </a:rPr>
                        <a:t> Management Contracts (Concessions), Lease Contracts (JVs); </a:t>
                      </a:r>
                      <a:r>
                        <a:rPr lang="en-US" sz="1200" dirty="0" smtClean="0">
                          <a:latin typeface="+mn-lt"/>
                        </a:rPr>
                        <a:t>Public,</a:t>
                      </a:r>
                      <a:r>
                        <a:rPr lang="en-US" sz="1200" baseline="0" dirty="0" smtClean="0">
                          <a:latin typeface="+mn-lt"/>
                        </a:rPr>
                        <a:t> Private and Project Financing options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Service Management/Operations</a:t>
                      </a:r>
                      <a:r>
                        <a:rPr lang="en-US" sz="1200" baseline="0" dirty="0" smtClean="0">
                          <a:latin typeface="+mn-lt"/>
                        </a:rPr>
                        <a:t> (</a:t>
                      </a:r>
                      <a:r>
                        <a:rPr lang="en-US" sz="1200" dirty="0" smtClean="0">
                          <a:latin typeface="+mn-lt"/>
                        </a:rPr>
                        <a:t>ITIL), Capability Maturity Management</a:t>
                      </a:r>
                      <a:r>
                        <a:rPr lang="en-US" sz="1200" baseline="0" dirty="0" smtClean="0">
                          <a:latin typeface="+mn-lt"/>
                        </a:rPr>
                        <a:t> (</a:t>
                      </a:r>
                      <a:r>
                        <a:rPr lang="en-US" sz="1200" dirty="0" smtClean="0">
                          <a:latin typeface="+mn-lt"/>
                        </a:rPr>
                        <a:t>CMM)</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Initiating Diagnosing Establishing Acting Learning (IDEAL)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TOGAF, Common programming languages, operating systems, web technologies, 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 </a:t>
                      </a:r>
                      <a:r>
                        <a:rPr lang="en-US" sz="1200" baseline="0" dirty="0" err="1" smtClean="0">
                          <a:latin typeface="+mn-lt"/>
                        </a:rPr>
                        <a:t>SaaS</a:t>
                      </a:r>
                      <a:r>
                        <a:rPr lang="en-US" sz="1200" baseline="0" dirty="0" smtClean="0">
                          <a:latin typeface="+mn-lt"/>
                        </a:rPr>
                        <a:t> – Software as a Service ), Big Data, Mobile, Social Media, Green IT, Web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29313DA4-532B-A44B-81CE-0BA6DA9E84BC}" type="datetime8">
              <a:rPr lang="en-GB" smtClean="0"/>
              <a:pPr/>
              <a:t>14/03/2014 11:15</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12</a:t>
            </a:fld>
            <a:endParaRPr lang="en-US"/>
          </a:p>
        </p:txBody>
      </p:sp>
    </p:spTree>
    <p:extLst>
      <p:ext uri="{BB962C8B-B14F-4D97-AF65-F5344CB8AC3E}">
        <p14:creationId xmlns:p14="http://schemas.microsoft.com/office/powerpoint/2010/main" xmlns="" val="4216782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2685716" y="2372895"/>
            <a:ext cx="3429000" cy="1203317"/>
          </a:xfrm>
          <a:prstGeom prst="rect">
            <a:avLst/>
          </a:prstGeom>
        </p:spPr>
      </p:pic>
      <p:sp>
        <p:nvSpPr>
          <p:cNvPr id="2" name="Date Placeholder 1"/>
          <p:cNvSpPr>
            <a:spLocks noGrp="1"/>
          </p:cNvSpPr>
          <p:nvPr>
            <p:ph type="dt" sz="half" idx="10"/>
          </p:nvPr>
        </p:nvSpPr>
        <p:spPr/>
        <p:txBody>
          <a:bodyPr/>
          <a:lstStyle/>
          <a:p>
            <a:fld id="{0BF9202E-5640-E04E-8DE0-4B9FCE429EEC}" type="datetime8">
              <a:rPr lang="en-GB" smtClean="0"/>
              <a:pPr/>
              <a:t>13/03/2014 15:41</a:t>
            </a:fld>
            <a:endParaRPr lang="en-US"/>
          </a:p>
        </p:txBody>
      </p:sp>
      <p:sp>
        <p:nvSpPr>
          <p:cNvPr id="6" name="TextBox 5"/>
          <p:cNvSpPr txBox="1"/>
          <p:nvPr/>
        </p:nvSpPr>
        <p:spPr>
          <a:xfrm>
            <a:off x="1761957" y="3836737"/>
            <a:ext cx="6644383" cy="523220"/>
          </a:xfrm>
          <a:prstGeom prst="rect">
            <a:avLst/>
          </a:prstGeom>
          <a:noFill/>
        </p:spPr>
        <p:txBody>
          <a:bodyPr wrap="none" rtlCol="0">
            <a:spAutoFit/>
          </a:bodyPr>
          <a:lstStyle/>
          <a:p>
            <a:r>
              <a:rPr lang="en-US" sz="2800" dirty="0" smtClean="0"/>
              <a:t>Example: How Passport </a:t>
            </a:r>
            <a:r>
              <a:rPr lang="en-US" sz="2800" dirty="0" err="1" smtClean="0"/>
              <a:t>Seva</a:t>
            </a:r>
            <a:r>
              <a:rPr lang="en-US" sz="2800" dirty="0" smtClean="0"/>
              <a:t> may use </a:t>
            </a:r>
            <a:r>
              <a:rPr lang="en-US" sz="2800" dirty="0" err="1" smtClean="0"/>
              <a:t>eGCF</a:t>
            </a:r>
            <a:r>
              <a:rPr lang="en-US" sz="2800" dirty="0" smtClean="0"/>
              <a:t>?</a:t>
            </a:r>
            <a:endParaRPr lang="en-US" sz="2800" dirty="0"/>
          </a:p>
        </p:txBody>
      </p:sp>
      <p:sp>
        <p:nvSpPr>
          <p:cNvPr id="7" name="Footer Placeholder 6"/>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13</a:t>
            </a:fld>
            <a:endParaRPr lang="en-US"/>
          </a:p>
        </p:txBody>
      </p:sp>
    </p:spTree>
    <p:extLst>
      <p:ext uri="{BB962C8B-B14F-4D97-AF65-F5344CB8AC3E}">
        <p14:creationId xmlns:p14="http://schemas.microsoft.com/office/powerpoint/2010/main" xmlns="" val="1643589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107504" y="188640"/>
            <a:ext cx="1721296" cy="604043"/>
          </a:xfrm>
          <a:prstGeom prst="rect">
            <a:avLst/>
          </a:prstGeom>
        </p:spPr>
      </p:pic>
      <p:pic>
        <p:nvPicPr>
          <p:cNvPr id="5" name="Picture 4"/>
          <p:cNvPicPr>
            <a:picLocks noChangeAspect="1"/>
          </p:cNvPicPr>
          <p:nvPr/>
        </p:nvPicPr>
        <p:blipFill>
          <a:blip r:embed="rId3" cstate="print"/>
          <a:stretch>
            <a:fillRect/>
          </a:stretch>
        </p:blipFill>
        <p:spPr>
          <a:xfrm>
            <a:off x="0" y="914400"/>
            <a:ext cx="9144000" cy="368900"/>
          </a:xfrm>
          <a:prstGeom prst="rect">
            <a:avLst/>
          </a:prstGeom>
        </p:spPr>
      </p:pic>
      <p:pic>
        <p:nvPicPr>
          <p:cNvPr id="28673" name="Picture 1" descr="C:\Program Files\Microsoft Office\MEDIA\CAGCAT10\j0292020.wmf"/>
          <p:cNvPicPr>
            <a:picLocks noChangeAspect="1" noChangeArrowheads="1"/>
          </p:cNvPicPr>
          <p:nvPr/>
        </p:nvPicPr>
        <p:blipFill>
          <a:blip r:embed="rId4" cstate="print"/>
          <a:srcRect/>
          <a:stretch>
            <a:fillRect/>
          </a:stretch>
        </p:blipFill>
        <p:spPr bwMode="auto">
          <a:xfrm flipH="1">
            <a:off x="5181600" y="1856601"/>
            <a:ext cx="1014802" cy="963168"/>
          </a:xfrm>
          <a:prstGeom prst="rect">
            <a:avLst/>
          </a:prstGeom>
          <a:noFill/>
        </p:spPr>
      </p:pic>
      <p:cxnSp>
        <p:nvCxnSpPr>
          <p:cNvPr id="16" name="Straight Arrow Connector 15"/>
          <p:cNvCxnSpPr>
            <a:endCxn id="28673" idx="1"/>
          </p:cNvCxnSpPr>
          <p:nvPr/>
        </p:nvCxnSpPr>
        <p:spPr>
          <a:xfrm rot="10800000" flipV="1">
            <a:off x="6196402" y="2169695"/>
            <a:ext cx="865634" cy="1684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28673" idx="1"/>
          </p:cNvCxnSpPr>
          <p:nvPr/>
        </p:nvCxnSpPr>
        <p:spPr>
          <a:xfrm rot="10800000">
            <a:off x="6196402" y="2338185"/>
            <a:ext cx="813998" cy="2042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8673" idx="1"/>
          </p:cNvCxnSpPr>
          <p:nvPr/>
        </p:nvCxnSpPr>
        <p:spPr>
          <a:xfrm rot="16200000" flipV="1">
            <a:off x="6158487" y="2376100"/>
            <a:ext cx="941464" cy="865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953000" y="2847201"/>
            <a:ext cx="1431739" cy="276999"/>
          </a:xfrm>
          <a:prstGeom prst="rect">
            <a:avLst/>
          </a:prstGeom>
          <a:noFill/>
        </p:spPr>
        <p:txBody>
          <a:bodyPr wrap="none" rtlCol="0">
            <a:spAutoFit/>
          </a:bodyPr>
          <a:lstStyle/>
          <a:p>
            <a:r>
              <a:rPr lang="en-US" sz="1200" dirty="0" smtClean="0"/>
              <a:t>Principal Consultant</a:t>
            </a:r>
            <a:endParaRPr lang="en-US" sz="1200" dirty="0"/>
          </a:p>
        </p:txBody>
      </p:sp>
      <p:cxnSp>
        <p:nvCxnSpPr>
          <p:cNvPr id="33" name="Straight Arrow Connector 32"/>
          <p:cNvCxnSpPr>
            <a:endCxn id="28673" idx="1"/>
          </p:cNvCxnSpPr>
          <p:nvPr/>
        </p:nvCxnSpPr>
        <p:spPr>
          <a:xfrm rot="16200000" flipV="1">
            <a:off x="6019893" y="2514694"/>
            <a:ext cx="1243216" cy="89019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endCxn id="28673" idx="1"/>
          </p:cNvCxnSpPr>
          <p:nvPr/>
        </p:nvCxnSpPr>
        <p:spPr>
          <a:xfrm rot="16200000" flipV="1">
            <a:off x="5914647" y="2619940"/>
            <a:ext cx="1429144" cy="86563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8680" name="Picture 8" descr="C:\Users\avaneesh\AppData\Local\Microsoft\Windows\Temporary Internet Files\Content.IE5\9OP1XUUY\MP900439244[1].jpg"/>
          <p:cNvPicPr>
            <a:picLocks noChangeAspect="1" noChangeArrowheads="1"/>
          </p:cNvPicPr>
          <p:nvPr/>
        </p:nvPicPr>
        <p:blipFill>
          <a:blip r:embed="rId5" cstate="print"/>
          <a:srcRect l="17857" t="7143" r="19048" b="8929"/>
          <a:stretch>
            <a:fillRect/>
          </a:stretch>
        </p:blipFill>
        <p:spPr bwMode="auto">
          <a:xfrm>
            <a:off x="4419600" y="2895600"/>
            <a:ext cx="609600" cy="540589"/>
          </a:xfrm>
          <a:prstGeom prst="rect">
            <a:avLst/>
          </a:prstGeom>
          <a:noFill/>
        </p:spPr>
      </p:pic>
      <p:cxnSp>
        <p:nvCxnSpPr>
          <p:cNvPr id="48" name="Straight Arrow Connector 47"/>
          <p:cNvCxnSpPr>
            <a:endCxn id="28673" idx="1"/>
          </p:cNvCxnSpPr>
          <p:nvPr/>
        </p:nvCxnSpPr>
        <p:spPr>
          <a:xfrm rot="10800000" flipV="1">
            <a:off x="6196402" y="1981199"/>
            <a:ext cx="813998" cy="35698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a:endCxn id="83" idx="6"/>
          </p:cNvCxnSpPr>
          <p:nvPr/>
        </p:nvCxnSpPr>
        <p:spPr>
          <a:xfrm rot="10800000" flipV="1">
            <a:off x="5600700" y="5257800"/>
            <a:ext cx="1485900" cy="5334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a:endCxn id="83" idx="6"/>
          </p:cNvCxnSpPr>
          <p:nvPr/>
        </p:nvCxnSpPr>
        <p:spPr>
          <a:xfrm rot="5400000">
            <a:off x="5484024" y="4213188"/>
            <a:ext cx="1694688" cy="146133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83" idx="6"/>
          </p:cNvCxnSpPr>
          <p:nvPr/>
        </p:nvCxnSpPr>
        <p:spPr>
          <a:xfrm rot="10800000" flipV="1">
            <a:off x="5600700" y="4645152"/>
            <a:ext cx="1461336" cy="114604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69" name="Picture 8" descr="C:\Users\avaneesh\AppData\Local\Microsoft\Windows\Temporary Internet Files\Content.IE5\9OP1XUUY\MP900439244[1].jpg"/>
          <p:cNvPicPr>
            <a:picLocks noChangeAspect="1" noChangeArrowheads="1"/>
          </p:cNvPicPr>
          <p:nvPr/>
        </p:nvPicPr>
        <p:blipFill>
          <a:blip r:embed="rId5" cstate="print"/>
          <a:srcRect l="17857" t="7143" r="19048" b="8929"/>
          <a:stretch>
            <a:fillRect/>
          </a:stretch>
        </p:blipFill>
        <p:spPr bwMode="auto">
          <a:xfrm>
            <a:off x="4495800" y="5257800"/>
            <a:ext cx="609600" cy="540589"/>
          </a:xfrm>
          <a:prstGeom prst="rect">
            <a:avLst/>
          </a:prstGeom>
          <a:noFill/>
        </p:spPr>
      </p:pic>
      <p:sp>
        <p:nvSpPr>
          <p:cNvPr id="74" name="Left Brace 73"/>
          <p:cNvSpPr/>
          <p:nvPr/>
        </p:nvSpPr>
        <p:spPr>
          <a:xfrm rot="16200000">
            <a:off x="2053606" y="3137354"/>
            <a:ext cx="381000" cy="3097892"/>
          </a:xfrm>
          <a:prstGeom prst="leftBrace">
            <a:avLst>
              <a:gd name="adj1" fmla="val 8333"/>
              <a:gd name="adj2" fmla="val 48238"/>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TextBox 74"/>
          <p:cNvSpPr txBox="1"/>
          <p:nvPr/>
        </p:nvSpPr>
        <p:spPr>
          <a:xfrm>
            <a:off x="0" y="4800600"/>
            <a:ext cx="5723426" cy="523220"/>
          </a:xfrm>
          <a:prstGeom prst="rect">
            <a:avLst/>
          </a:prstGeom>
          <a:noFill/>
        </p:spPr>
        <p:txBody>
          <a:bodyPr wrap="none" rtlCol="0">
            <a:spAutoFit/>
          </a:bodyPr>
          <a:lstStyle/>
          <a:p>
            <a:pPr algn="ctr"/>
            <a:r>
              <a:rPr lang="en-US" sz="1400" b="1" dirty="0" smtClean="0">
                <a:solidFill>
                  <a:schemeClr val="tx2">
                    <a:lumMod val="60000"/>
                    <a:lumOff val="40000"/>
                  </a:schemeClr>
                </a:solidFill>
              </a:rPr>
              <a:t>Aligning Job Titles / Designations with e-Gov Job Profiles will considerably </a:t>
            </a:r>
          </a:p>
          <a:p>
            <a:pPr algn="ctr"/>
            <a:r>
              <a:rPr lang="en-US" sz="1400" b="1" dirty="0" smtClean="0">
                <a:solidFill>
                  <a:schemeClr val="tx2">
                    <a:lumMod val="60000"/>
                    <a:lumOff val="40000"/>
                  </a:schemeClr>
                </a:solidFill>
              </a:rPr>
              <a:t>help in fact based training needs analysis</a:t>
            </a:r>
            <a:endParaRPr lang="en-US" sz="1400" b="1" dirty="0">
              <a:solidFill>
                <a:schemeClr val="tx2">
                  <a:lumMod val="60000"/>
                  <a:lumOff val="40000"/>
                </a:schemeClr>
              </a:solidFill>
            </a:endParaRPr>
          </a:p>
        </p:txBody>
      </p:sp>
      <p:pic>
        <p:nvPicPr>
          <p:cNvPr id="28683" name="Picture 11" descr="C:\Users\avaneesh\AppData\Local\Microsoft\Windows\Temporary Internet Files\Content.IE5\VTG70G0D\MC900289956[1].wmf"/>
          <p:cNvPicPr>
            <a:picLocks noChangeAspect="1" noChangeArrowheads="1"/>
          </p:cNvPicPr>
          <p:nvPr/>
        </p:nvPicPr>
        <p:blipFill>
          <a:blip r:embed="rId6" cstate="print"/>
          <a:srcRect/>
          <a:stretch>
            <a:fillRect/>
          </a:stretch>
        </p:blipFill>
        <p:spPr bwMode="auto">
          <a:xfrm>
            <a:off x="1600200" y="5410200"/>
            <a:ext cx="1295400" cy="1112792"/>
          </a:xfrm>
          <a:prstGeom prst="ellipse">
            <a:avLst/>
          </a:prstGeom>
          <a:noFill/>
        </p:spPr>
      </p:pic>
      <p:grpSp>
        <p:nvGrpSpPr>
          <p:cNvPr id="2" name="Group 5"/>
          <p:cNvGrpSpPr/>
          <p:nvPr/>
        </p:nvGrpSpPr>
        <p:grpSpPr>
          <a:xfrm>
            <a:off x="4800600" y="1524000"/>
            <a:ext cx="1752600" cy="304800"/>
            <a:chOff x="1132609" y="2341418"/>
            <a:chExt cx="6430983" cy="1119621"/>
          </a:xfrm>
        </p:grpSpPr>
        <p:pic>
          <p:nvPicPr>
            <p:cNvPr id="78" name="Picture 77"/>
            <p:cNvPicPr>
              <a:picLocks noChangeAspect="1"/>
            </p:cNvPicPr>
            <p:nvPr/>
          </p:nvPicPr>
          <p:blipFill rotWithShape="1">
            <a:blip r:embed="rId7" cstate="print"/>
            <a:srcRect l="2688" t="4778" r="3080" b="5226"/>
            <a:stretch/>
          </p:blipFill>
          <p:spPr>
            <a:xfrm>
              <a:off x="1132609" y="2409338"/>
              <a:ext cx="1316182" cy="942753"/>
            </a:xfrm>
            <a:prstGeom prst="rect">
              <a:avLst/>
            </a:prstGeom>
          </p:spPr>
        </p:pic>
        <p:pic>
          <p:nvPicPr>
            <p:cNvPr id="79" name="Picture 78"/>
            <p:cNvPicPr>
              <a:picLocks noChangeAspect="1"/>
            </p:cNvPicPr>
            <p:nvPr/>
          </p:nvPicPr>
          <p:blipFill>
            <a:blip r:embed="rId8" cstate="print">
              <a:extLst>
                <a:ext uri="{BEBA8EAE-BF5A-486C-A8C5-ECC9F3942E4B}">
                  <a14:imgProps xmlns:a14="http://schemas.microsoft.com/office/drawing/2010/main" xmlns="">
                    <a14:imgLayer r:embed="rId9">
                      <a14:imgEffect>
                        <a14:backgroundRemoval t="10000" b="90000" l="10000" r="90000"/>
                      </a14:imgEffect>
                    </a14:imgLayer>
                  </a14:imgProps>
                </a:ext>
              </a:extLst>
            </a:blip>
            <a:stretch>
              <a:fillRect/>
            </a:stretch>
          </p:blipFill>
          <p:spPr>
            <a:xfrm>
              <a:off x="2521945" y="2341418"/>
              <a:ext cx="1670900" cy="1108364"/>
            </a:xfrm>
            <a:prstGeom prst="rect">
              <a:avLst/>
            </a:prstGeom>
          </p:spPr>
        </p:pic>
        <p:pic>
          <p:nvPicPr>
            <p:cNvPr id="80" name="Picture 79"/>
            <p:cNvPicPr>
              <a:picLocks noChangeAspect="1"/>
            </p:cNvPicPr>
            <p:nvPr/>
          </p:nvPicPr>
          <p:blipFill>
            <a:blip r:embed="rId10" cstate="print"/>
            <a:stretch>
              <a:fillRect/>
            </a:stretch>
          </p:blipFill>
          <p:spPr>
            <a:xfrm flipH="1">
              <a:off x="4488873" y="2414526"/>
              <a:ext cx="1385455" cy="1046513"/>
            </a:xfrm>
            <a:prstGeom prst="rect">
              <a:avLst/>
            </a:prstGeom>
          </p:spPr>
        </p:pic>
        <p:pic>
          <p:nvPicPr>
            <p:cNvPr id="81" name="Picture 80"/>
            <p:cNvPicPr>
              <a:picLocks noChangeAspect="1"/>
            </p:cNvPicPr>
            <p:nvPr/>
          </p:nvPicPr>
          <p:blipFill>
            <a:blip r:embed="rId11" cstate="print"/>
            <a:stretch>
              <a:fillRect/>
            </a:stretch>
          </p:blipFill>
          <p:spPr>
            <a:xfrm flipH="1">
              <a:off x="6238457" y="2412247"/>
              <a:ext cx="1325135" cy="1000950"/>
            </a:xfrm>
            <a:prstGeom prst="rect">
              <a:avLst/>
            </a:prstGeom>
          </p:spPr>
        </p:pic>
      </p:grpSp>
      <p:sp>
        <p:nvSpPr>
          <p:cNvPr id="82" name="8-Point Star 81"/>
          <p:cNvSpPr/>
          <p:nvPr/>
        </p:nvSpPr>
        <p:spPr>
          <a:xfrm>
            <a:off x="4800600" y="3429000"/>
            <a:ext cx="1524000" cy="838200"/>
          </a:xfrm>
          <a:prstGeom prst="star8">
            <a:avLst/>
          </a:prstGeom>
          <a:solidFill>
            <a:srgbClr val="FFFF00"/>
          </a:solidFill>
          <a:ln>
            <a:solidFill>
              <a:srgbClr val="FFFF00"/>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b="1" dirty="0" smtClean="0">
                <a:solidFill>
                  <a:srgbClr val="FF0000"/>
                </a:solidFill>
              </a:rPr>
              <a:t>Too thinly spread</a:t>
            </a:r>
            <a:endParaRPr lang="en-US" sz="1600" b="1" dirty="0">
              <a:solidFill>
                <a:srgbClr val="FF0000"/>
              </a:solidFill>
            </a:endParaRPr>
          </a:p>
        </p:txBody>
      </p:sp>
      <p:sp>
        <p:nvSpPr>
          <p:cNvPr id="83" name="8-Point Star 82"/>
          <p:cNvSpPr/>
          <p:nvPr/>
        </p:nvSpPr>
        <p:spPr>
          <a:xfrm>
            <a:off x="4876800" y="5791200"/>
            <a:ext cx="1447800" cy="609600"/>
          </a:xfrm>
          <a:prstGeom prst="star8">
            <a:avLst/>
          </a:prstGeom>
          <a:solidFill>
            <a:srgbClr val="FFFF00"/>
          </a:solidFill>
          <a:ln>
            <a:solidFill>
              <a:srgbClr val="FFFF00"/>
            </a:solidFill>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b="1" dirty="0" smtClean="0">
                <a:solidFill>
                  <a:srgbClr val="FF0000"/>
                </a:solidFill>
              </a:rPr>
              <a:t>Potential Gaps</a:t>
            </a:r>
            <a:endParaRPr lang="en-US" sz="1600" b="1" dirty="0">
              <a:solidFill>
                <a:srgbClr val="FF0000"/>
              </a:solidFill>
            </a:endParaRPr>
          </a:p>
        </p:txBody>
      </p:sp>
      <p:pic>
        <p:nvPicPr>
          <p:cNvPr id="88" name="Picture 4" descr="http://mycommunity.theiet.org/user_content/photos/110/020/1100205135/f92a59d6d8242cb2f7cb1dd60e24279f-huge-career-advantage-237.jpg"/>
          <p:cNvPicPr>
            <a:picLocks noChangeAspect="1" noChangeArrowheads="1"/>
          </p:cNvPicPr>
          <p:nvPr/>
        </p:nvPicPr>
        <p:blipFill>
          <a:blip r:embed="rId12" cstate="print"/>
          <a:srcRect l="23529" t="4390" r="17647" b="12204"/>
          <a:stretch>
            <a:fillRect/>
          </a:stretch>
        </p:blipFill>
        <p:spPr bwMode="auto">
          <a:xfrm>
            <a:off x="381000" y="5486400"/>
            <a:ext cx="762000" cy="723900"/>
          </a:xfrm>
          <a:prstGeom prst="ellipse">
            <a:avLst/>
          </a:prstGeom>
          <a:noFill/>
        </p:spPr>
      </p:pic>
      <p:cxnSp>
        <p:nvCxnSpPr>
          <p:cNvPr id="41" name="Straight Arrow Connector 40"/>
          <p:cNvCxnSpPr>
            <a:stCxn id="28673" idx="3"/>
          </p:cNvCxnSpPr>
          <p:nvPr/>
        </p:nvCxnSpPr>
        <p:spPr>
          <a:xfrm flipH="1">
            <a:off x="3997158" y="2338185"/>
            <a:ext cx="1184442" cy="6747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8673" idx="3"/>
          </p:cNvCxnSpPr>
          <p:nvPr/>
        </p:nvCxnSpPr>
        <p:spPr>
          <a:xfrm flipH="1" flipV="1">
            <a:off x="4064309" y="2057403"/>
            <a:ext cx="1117291" cy="2807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40" name="Table 39"/>
          <p:cNvGraphicFramePr>
            <a:graphicFrameLocks noGrp="1"/>
          </p:cNvGraphicFramePr>
          <p:nvPr>
            <p:extLst>
              <p:ext uri="{D42A27DB-BD31-4B8C-83A1-F6EECF244321}">
                <p14:modId xmlns:p14="http://schemas.microsoft.com/office/powerpoint/2010/main" xmlns="" val="2183405098"/>
              </p:ext>
            </p:extLst>
          </p:nvPr>
        </p:nvGraphicFramePr>
        <p:xfrm>
          <a:off x="7062036" y="1447800"/>
          <a:ext cx="1900218" cy="3911485"/>
        </p:xfrm>
        <a:graphic>
          <a:graphicData uri="http://schemas.openxmlformats.org/drawingml/2006/table">
            <a:tbl>
              <a:tblPr/>
              <a:tblGrid>
                <a:gridCol w="1900218"/>
              </a:tblGrid>
              <a:tr h="190149">
                <a:tc>
                  <a:txBody>
                    <a:bodyPr/>
                    <a:lstStyle/>
                    <a:p>
                      <a:pPr algn="l" fontAlgn="ctr"/>
                      <a:r>
                        <a:rPr lang="en-US" sz="1000" b="1" i="0" u="none" strike="noStrike" dirty="0" smtClean="0">
                          <a:solidFill>
                            <a:srgbClr val="FFFFFF"/>
                          </a:solidFill>
                          <a:latin typeface="Calibri"/>
                        </a:rPr>
                        <a:t> Leader (LEAD)</a:t>
                      </a:r>
                      <a:endParaRPr lang="en-US" sz="1000" b="1" i="0" u="none" strike="noStrike" dirty="0">
                        <a:solidFill>
                          <a:srgbClr val="FFFFFF"/>
                        </a:solidFill>
                        <a:latin typeface="Calibri"/>
                      </a:endParaRP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0149">
                <a:tc>
                  <a:txBody>
                    <a:bodyPr/>
                    <a:lstStyle/>
                    <a:p>
                      <a:pPr algn="l" fontAlgn="ctr"/>
                      <a:r>
                        <a:rPr lang="en-US" sz="1000" b="1" i="0" u="none" strike="noStrike" dirty="0" smtClean="0">
                          <a:solidFill>
                            <a:srgbClr val="FFFFFF"/>
                          </a:solidFill>
                          <a:latin typeface="Calibri"/>
                        </a:rPr>
                        <a:t> Chief </a:t>
                      </a:r>
                      <a:r>
                        <a:rPr lang="en-US" sz="1000" b="1" i="0" u="none" strike="noStrike" dirty="0">
                          <a:solidFill>
                            <a:srgbClr val="FFFFFF"/>
                          </a:solidFill>
                          <a:latin typeface="Calibri"/>
                        </a:rPr>
                        <a:t>Information Officer (CIO)</a:t>
                      </a: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0149">
                <a:tc>
                  <a:txBody>
                    <a:bodyPr/>
                    <a:lstStyle/>
                    <a:p>
                      <a:pPr algn="l" fontAlgn="ctr"/>
                      <a:r>
                        <a:rPr lang="en-US" sz="1000" b="1" i="0" u="none" strike="noStrike" dirty="0" smtClean="0">
                          <a:solidFill>
                            <a:srgbClr val="FFFFFF"/>
                          </a:solidFill>
                          <a:latin typeface="Calibri"/>
                        </a:rPr>
                        <a:t> Chief </a:t>
                      </a:r>
                      <a:r>
                        <a:rPr lang="en-US" sz="1000" b="1" i="0" u="none" strike="noStrike" dirty="0">
                          <a:solidFill>
                            <a:srgbClr val="FFFFFF"/>
                          </a:solidFill>
                          <a:latin typeface="Calibri"/>
                        </a:rPr>
                        <a:t>Technology Officer (CTO)</a:t>
                      </a: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0149">
                <a:tc>
                  <a:txBody>
                    <a:bodyPr/>
                    <a:lstStyle/>
                    <a:p>
                      <a:pPr algn="l" fontAlgn="ctr"/>
                      <a:r>
                        <a:rPr lang="en-US" sz="1000" b="1" i="0" u="none" strike="noStrike" dirty="0" smtClean="0">
                          <a:solidFill>
                            <a:srgbClr val="FFFFFF"/>
                          </a:solidFill>
                          <a:latin typeface="Calibri"/>
                        </a:rPr>
                        <a:t> Project Manager (PM)</a:t>
                      </a:r>
                      <a:endParaRPr lang="en-US" sz="1000" b="1" i="0" u="none" strike="noStrike" dirty="0">
                        <a:solidFill>
                          <a:srgbClr val="FFFFFF"/>
                        </a:solidFill>
                        <a:latin typeface="Calibri"/>
                      </a:endParaRP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0149">
                <a:tc>
                  <a:txBody>
                    <a:bodyPr/>
                    <a:lstStyle/>
                    <a:p>
                      <a:pPr algn="l" fontAlgn="ctr"/>
                      <a:r>
                        <a:rPr lang="en-US" sz="1000" b="1" i="0" u="none" strike="noStrike" dirty="0" smtClean="0">
                          <a:solidFill>
                            <a:srgbClr val="FFFFFF"/>
                          </a:solidFill>
                          <a:latin typeface="Calibri"/>
                        </a:rPr>
                        <a:t> Domain Expert (DE)</a:t>
                      </a:r>
                      <a:endParaRPr lang="en-US" sz="1000" b="1" i="0" u="none" strike="noStrike" dirty="0">
                        <a:solidFill>
                          <a:srgbClr val="FFFFFF"/>
                        </a:solidFill>
                        <a:latin typeface="Calibri"/>
                      </a:endParaRP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smtClean="0">
                          <a:solidFill>
                            <a:srgbClr val="FFFFFF"/>
                          </a:solidFill>
                          <a:latin typeface="Calibri"/>
                        </a:rPr>
                        <a:t> Information Security </a:t>
                      </a:r>
                      <a:r>
                        <a:rPr lang="en-US" sz="1000" b="1" i="0" u="none" strike="noStrike" dirty="0">
                          <a:solidFill>
                            <a:srgbClr val="FFFFFF"/>
                          </a:solidFill>
                          <a:latin typeface="Calibri"/>
                        </a:rPr>
                        <a:t>Manager </a:t>
                      </a:r>
                      <a:r>
                        <a:rPr lang="en-US" sz="1000" b="1" i="0" u="none" strike="noStrike" dirty="0" smtClean="0">
                          <a:solidFill>
                            <a:srgbClr val="FFFFFF"/>
                          </a:solidFill>
                          <a:latin typeface="Calibri"/>
                        </a:rPr>
                        <a:t>(ISM</a:t>
                      </a:r>
                      <a:r>
                        <a:rPr lang="en-US" sz="1000" b="1" i="0" u="none" strike="noStrike" dirty="0">
                          <a:solidFill>
                            <a:srgbClr val="FFFFFF"/>
                          </a:solidFill>
                          <a:latin typeface="Calibri"/>
                        </a:rPr>
                        <a:t>)</a:t>
                      </a: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smtClean="0">
                          <a:solidFill>
                            <a:srgbClr val="FFFFFF"/>
                          </a:solidFill>
                          <a:latin typeface="Calibri"/>
                        </a:rPr>
                        <a:t> Citizen </a:t>
                      </a:r>
                      <a:r>
                        <a:rPr lang="en-US" sz="1000" b="1" i="0" u="none" strike="noStrike" dirty="0">
                          <a:solidFill>
                            <a:srgbClr val="FFFFFF"/>
                          </a:solidFill>
                          <a:latin typeface="Calibri"/>
                        </a:rPr>
                        <a:t>Engagement Manager (CEM)</a:t>
                      </a: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9750">
                <a:tc>
                  <a:txBody>
                    <a:bodyPr/>
                    <a:lstStyle/>
                    <a:p>
                      <a:pPr algn="l" fontAlgn="ctr"/>
                      <a:r>
                        <a:rPr lang="en-US" sz="1000" b="1" i="0" u="none" strike="noStrike" dirty="0" smtClean="0">
                          <a:solidFill>
                            <a:srgbClr val="FFFFFF"/>
                          </a:solidFill>
                          <a:latin typeface="Calibri"/>
                        </a:rPr>
                        <a:t> Commercial Manager (</a:t>
                      </a:r>
                      <a:r>
                        <a:rPr lang="en-US" sz="1000" b="1" i="0" u="none" strike="noStrike" dirty="0" err="1" smtClean="0">
                          <a:solidFill>
                            <a:srgbClr val="FFFFFF"/>
                          </a:solidFill>
                          <a:latin typeface="Calibri"/>
                        </a:rPr>
                        <a:t>ComM</a:t>
                      </a:r>
                      <a:r>
                        <a:rPr lang="en-US" sz="1000" b="1" i="0" u="none" strike="noStrike" dirty="0" smtClean="0">
                          <a:solidFill>
                            <a:srgbClr val="FFFFFF"/>
                          </a:solidFill>
                          <a:latin typeface="Calibri"/>
                        </a:rPr>
                        <a:t>)</a:t>
                      </a:r>
                      <a:endParaRPr lang="en-US" sz="1000" b="1" i="0" u="none" strike="noStrike" dirty="0">
                        <a:solidFill>
                          <a:srgbClr val="FFFFFF"/>
                        </a:solidFill>
                        <a:latin typeface="Calibri"/>
                      </a:endParaRP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baseline="0" dirty="0" smtClean="0">
                          <a:solidFill>
                            <a:srgbClr val="FFFFFF"/>
                          </a:solidFill>
                          <a:latin typeface="+mn-lt"/>
                        </a:rPr>
                        <a:t> Project Support Coordinator (PSC)</a:t>
                      </a:r>
                      <a:endParaRPr lang="en-US" sz="1000" b="1" i="0" u="none" strike="noStrike" dirty="0">
                        <a:solidFill>
                          <a:srgbClr val="FFFFFF"/>
                        </a:solidFill>
                        <a:latin typeface="+mn-lt"/>
                      </a:endParaRPr>
                    </a:p>
                  </a:txBody>
                  <a:tcPr marL="62135"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9750">
                <a:tc>
                  <a:txBody>
                    <a:bodyPr/>
                    <a:lstStyle/>
                    <a:p>
                      <a:pPr algn="l" fontAlgn="ctr"/>
                      <a:r>
                        <a:rPr lang="en-US" sz="1000" b="1" i="0" u="none" strike="noStrike" kern="1200" dirty="0" smtClean="0">
                          <a:solidFill>
                            <a:srgbClr val="FFFFFF"/>
                          </a:solidFill>
                          <a:latin typeface="Calibri"/>
                          <a:ea typeface="+mn-ea"/>
                          <a:cs typeface="+mn-cs"/>
                        </a:rPr>
                        <a:t>Technical Architect</a:t>
                      </a:r>
                      <a:r>
                        <a:rPr lang="en-US" sz="1000" b="1" i="0" u="none" strike="noStrike" dirty="0" smtClean="0">
                          <a:solidFill>
                            <a:srgbClr val="FFFFFF"/>
                          </a:solidFill>
                          <a:latin typeface="Calibri"/>
                        </a:rPr>
                        <a:t> (TA)</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9750">
                <a:tc>
                  <a:txBody>
                    <a:bodyPr/>
                    <a:lstStyle/>
                    <a:p>
                      <a:pPr algn="l" fontAlgn="ctr"/>
                      <a:r>
                        <a:rPr lang="en-US" sz="1000" b="1" i="0" u="none" strike="noStrike" dirty="0" smtClean="0">
                          <a:solidFill>
                            <a:srgbClr val="FFFFFF"/>
                          </a:solidFill>
                          <a:latin typeface="Calibri"/>
                        </a:rPr>
                        <a:t>Service Manager</a:t>
                      </a:r>
                      <a:r>
                        <a:rPr lang="en-US" sz="1000" b="1" i="0" u="none" strike="noStrike" baseline="0" dirty="0" smtClean="0">
                          <a:solidFill>
                            <a:srgbClr val="FFFFFF"/>
                          </a:solidFill>
                          <a:latin typeface="Calibri"/>
                        </a:rPr>
                        <a:t> (SM)</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smtClean="0">
                          <a:solidFill>
                            <a:srgbClr val="FFFFFF"/>
                          </a:solidFill>
                          <a:latin typeface="Calibri"/>
                        </a:rPr>
                        <a:t>Change  and Training Manager (CTM)</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smtClean="0">
                          <a:solidFill>
                            <a:srgbClr val="FFFFFF"/>
                          </a:solidFill>
                          <a:latin typeface="Calibri"/>
                        </a:rPr>
                        <a:t>Technical</a:t>
                      </a:r>
                      <a:r>
                        <a:rPr lang="en-US" sz="1000" b="1" i="0" u="none" strike="noStrike" baseline="0" dirty="0" smtClean="0">
                          <a:solidFill>
                            <a:srgbClr val="FFFFFF"/>
                          </a:solidFill>
                          <a:latin typeface="Calibri"/>
                        </a:rPr>
                        <a:t> Support Manager (TSM)</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smtClean="0">
                          <a:solidFill>
                            <a:srgbClr val="FFFFFF"/>
                          </a:solidFill>
                          <a:latin typeface="Calibri"/>
                        </a:rPr>
                        <a:t>Testing and Quality</a:t>
                      </a:r>
                      <a:r>
                        <a:rPr lang="en-US" sz="1000" b="1" i="0" u="none" strike="noStrike" baseline="0" dirty="0" smtClean="0">
                          <a:solidFill>
                            <a:srgbClr val="FFFFFF"/>
                          </a:solidFill>
                          <a:latin typeface="Calibri"/>
                        </a:rPr>
                        <a:t> Manager (TQM</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308820">
                <a:tc>
                  <a:txBody>
                    <a:bodyPr/>
                    <a:lstStyle/>
                    <a:p>
                      <a:pPr algn="l" fontAlgn="ctr"/>
                      <a:r>
                        <a:rPr lang="en-US" sz="1000" b="1" i="0" u="none" strike="noStrike" dirty="0">
                          <a:solidFill>
                            <a:srgbClr val="FFFFFF"/>
                          </a:solidFill>
                          <a:latin typeface="Calibri"/>
                        </a:rPr>
                        <a:t>Programmer </a:t>
                      </a:r>
                      <a:r>
                        <a:rPr lang="en-US" sz="1000" b="1" i="0" u="none" strike="noStrike" baseline="0" dirty="0" smtClean="0">
                          <a:solidFill>
                            <a:srgbClr val="FFFFFF"/>
                          </a:solidFill>
                          <a:latin typeface="Calibri"/>
                        </a:rPr>
                        <a:t>/ </a:t>
                      </a:r>
                      <a:r>
                        <a:rPr lang="en-US" sz="1000" b="1" i="0" u="none" strike="noStrike" dirty="0" smtClean="0">
                          <a:solidFill>
                            <a:srgbClr val="FFFFFF"/>
                          </a:solidFill>
                          <a:latin typeface="Calibri"/>
                        </a:rPr>
                        <a:t>Developer</a:t>
                      </a:r>
                      <a:r>
                        <a:rPr lang="en-US" sz="1000" b="1" i="0" u="none" strike="noStrike" baseline="0" dirty="0" smtClean="0">
                          <a:solidFill>
                            <a:srgbClr val="FFFFFF"/>
                          </a:solidFill>
                          <a:latin typeface="Calibri"/>
                        </a:rPr>
                        <a:t> /</a:t>
                      </a:r>
                      <a:r>
                        <a:rPr lang="en-US" sz="1000" b="1" i="0" u="none" strike="noStrike" dirty="0" smtClean="0">
                          <a:solidFill>
                            <a:srgbClr val="FFFFFF"/>
                          </a:solidFill>
                          <a:latin typeface="Calibri"/>
                        </a:rPr>
                        <a:t> Web-Designer</a:t>
                      </a:r>
                      <a:r>
                        <a:rPr lang="en-US" sz="1000" b="1" i="0" u="none" strike="noStrike" baseline="0" dirty="0" smtClean="0">
                          <a:solidFill>
                            <a:srgbClr val="FFFFFF"/>
                          </a:solidFill>
                          <a:latin typeface="Calibri"/>
                        </a:rPr>
                        <a:t> </a:t>
                      </a:r>
                      <a:r>
                        <a:rPr lang="en-US" sz="1000" b="1" i="0" u="none" strike="noStrike" dirty="0" smtClean="0">
                          <a:solidFill>
                            <a:srgbClr val="FFFFFF"/>
                          </a:solidFill>
                          <a:latin typeface="Calibri"/>
                        </a:rPr>
                        <a:t>(</a:t>
                      </a:r>
                      <a:r>
                        <a:rPr lang="en-US" sz="1000" b="1" i="0" u="none" strike="noStrike" dirty="0">
                          <a:solidFill>
                            <a:srgbClr val="FFFFFF"/>
                          </a:solidFill>
                          <a:latin typeface="Calibri"/>
                        </a:rPr>
                        <a:t>PR)</a:t>
                      </a: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r h="199750">
                <a:tc>
                  <a:txBody>
                    <a:bodyPr/>
                    <a:lstStyle/>
                    <a:p>
                      <a:pPr algn="l" fontAlgn="ctr"/>
                      <a:r>
                        <a:rPr lang="en-US" sz="1000" b="1" i="0" u="none" strike="noStrike" dirty="0" smtClean="0">
                          <a:solidFill>
                            <a:srgbClr val="FFFFFF"/>
                          </a:solidFill>
                          <a:latin typeface="Calibri"/>
                        </a:rPr>
                        <a:t>Content Manager (</a:t>
                      </a:r>
                      <a:r>
                        <a:rPr lang="en-US" sz="1000" b="1" i="0" u="none" strike="noStrike" dirty="0" err="1" smtClean="0">
                          <a:solidFill>
                            <a:srgbClr val="FFFFFF"/>
                          </a:solidFill>
                          <a:latin typeface="Calibri"/>
                        </a:rPr>
                        <a:t>CoM</a:t>
                      </a:r>
                      <a:r>
                        <a:rPr lang="en-US" sz="1000" b="1" i="0" u="none" strike="noStrike" dirty="0" smtClean="0">
                          <a:solidFill>
                            <a:srgbClr val="FFFFFF"/>
                          </a:solidFill>
                          <a:latin typeface="Calibri"/>
                        </a:rPr>
                        <a:t>)</a:t>
                      </a:r>
                      <a:endParaRPr lang="en-US" sz="1000" b="1" i="0" u="none" strike="noStrike" dirty="0">
                        <a:solidFill>
                          <a:srgbClr val="FFFFFF"/>
                        </a:solidFill>
                        <a:latin typeface="Calibri"/>
                      </a:endParaRPr>
                    </a:p>
                  </a:txBody>
                  <a:tcPr marL="114300" marR="0" marT="0" marB="0" anchor="ctr">
                    <a:lnL w="12700" cap="flat" cmpd="sng" algn="ctr">
                      <a:solidFill>
                        <a:prstClr val="white"/>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ap="flat" cmpd="sng" algn="ctr">
                      <a:solidFill>
                        <a:prstClr val="white"/>
                      </a:solidFill>
                      <a:prstDash val="solid"/>
                      <a:round/>
                      <a:headEnd type="none" w="med" len="med"/>
                      <a:tailEnd type="none" w="med" len="med"/>
                    </a:lnT>
                    <a:lnB w="12700" cap="flat" cmpd="sng" algn="ctr">
                      <a:solidFill>
                        <a:prstClr val="white"/>
                      </a:solidFill>
                      <a:prstDash val="solid"/>
                      <a:round/>
                      <a:headEnd type="none" w="med" len="med"/>
                      <a:tailEnd type="none" w="med" len="med"/>
                    </a:lnB>
                    <a:solidFill>
                      <a:srgbClr val="953735"/>
                    </a:solidFill>
                  </a:tcPr>
                </a:tc>
              </a:tr>
            </a:tbl>
          </a:graphicData>
        </a:graphic>
      </p:graphicFrame>
      <p:pic>
        <p:nvPicPr>
          <p:cNvPr id="1026" name="Picture 2"/>
          <p:cNvPicPr>
            <a:picLocks noChangeAspect="1" noChangeArrowheads="1"/>
          </p:cNvPicPr>
          <p:nvPr/>
        </p:nvPicPr>
        <p:blipFill>
          <a:blip r:embed="rId13" cstate="print"/>
          <a:srcRect/>
          <a:stretch>
            <a:fillRect/>
          </a:stretch>
        </p:blipFill>
        <p:spPr bwMode="auto">
          <a:xfrm>
            <a:off x="367632" y="1757791"/>
            <a:ext cx="3696677" cy="1046279"/>
          </a:xfrm>
          <a:prstGeom prst="rect">
            <a:avLst/>
          </a:prstGeom>
          <a:noFill/>
          <a:ln w="9525">
            <a:noFill/>
            <a:miter lim="800000"/>
            <a:headEnd/>
            <a:tailEnd/>
          </a:ln>
          <a:effectLst/>
        </p:spPr>
      </p:pic>
      <p:pic>
        <p:nvPicPr>
          <p:cNvPr id="1027" name="Picture 3"/>
          <p:cNvPicPr>
            <a:picLocks noChangeAspect="1" noChangeArrowheads="1"/>
          </p:cNvPicPr>
          <p:nvPr/>
        </p:nvPicPr>
        <p:blipFill>
          <a:blip r:embed="rId14" cstate="print"/>
          <a:srcRect r="6517"/>
          <a:stretch>
            <a:fillRect/>
          </a:stretch>
        </p:blipFill>
        <p:spPr bwMode="auto">
          <a:xfrm>
            <a:off x="490728" y="2926713"/>
            <a:ext cx="3478892" cy="1411842"/>
          </a:xfrm>
          <a:prstGeom prst="rect">
            <a:avLst/>
          </a:prstGeom>
          <a:noFill/>
          <a:ln w="9525">
            <a:noFill/>
            <a:miter lim="800000"/>
            <a:headEnd/>
            <a:tailEnd/>
          </a:ln>
          <a:effectLst/>
        </p:spPr>
      </p:pic>
      <p:sp>
        <p:nvSpPr>
          <p:cNvPr id="3" name="Date Placeholder 2"/>
          <p:cNvSpPr>
            <a:spLocks noGrp="1"/>
          </p:cNvSpPr>
          <p:nvPr>
            <p:ph type="dt" sz="half" idx="10"/>
          </p:nvPr>
        </p:nvSpPr>
        <p:spPr/>
        <p:txBody>
          <a:bodyPr/>
          <a:lstStyle/>
          <a:p>
            <a:fld id="{C66162C6-11CB-904F-BF63-7C9FD391ECB9}" type="datetime8">
              <a:rPr lang="en-GB" smtClean="0"/>
              <a:pPr/>
              <a:t>13/03/2014 15:41</a:t>
            </a:fld>
            <a:endParaRPr lang="en-US"/>
          </a:p>
        </p:txBody>
      </p:sp>
      <p:sp>
        <p:nvSpPr>
          <p:cNvPr id="8" name="TextBox 7"/>
          <p:cNvSpPr txBox="1"/>
          <p:nvPr/>
        </p:nvSpPr>
        <p:spPr>
          <a:xfrm>
            <a:off x="470568" y="1447185"/>
            <a:ext cx="1672253" cy="276999"/>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200" dirty="0" smtClean="0"/>
              <a:t>Passport </a:t>
            </a:r>
            <a:r>
              <a:rPr lang="en-US" sz="1200" dirty="0" err="1" smtClean="0"/>
              <a:t>Seva</a:t>
            </a:r>
            <a:r>
              <a:rPr lang="en-US" sz="1200" dirty="0" smtClean="0"/>
              <a:t> Job Titles</a:t>
            </a:r>
            <a:endParaRPr lang="en-US" sz="1200" dirty="0"/>
          </a:p>
        </p:txBody>
      </p:sp>
      <p:sp>
        <p:nvSpPr>
          <p:cNvPr id="38" name="TextBox 37"/>
          <p:cNvSpPr txBox="1"/>
          <p:nvPr/>
        </p:nvSpPr>
        <p:spPr>
          <a:xfrm>
            <a:off x="2268485" y="1443792"/>
            <a:ext cx="1674399" cy="27699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1200" dirty="0"/>
              <a:t>e</a:t>
            </a:r>
            <a:r>
              <a:rPr lang="en-US" sz="1200" dirty="0" smtClean="0"/>
              <a:t>-</a:t>
            </a:r>
            <a:r>
              <a:rPr lang="en-US" sz="1200" dirty="0" err="1" smtClean="0"/>
              <a:t>Gov</a:t>
            </a:r>
            <a:r>
              <a:rPr lang="en-US" sz="1200" dirty="0" smtClean="0"/>
              <a:t> Profiles</a:t>
            </a:r>
            <a:endParaRPr lang="en-US" sz="1200" dirty="0"/>
          </a:p>
        </p:txBody>
      </p:sp>
      <p:sp>
        <p:nvSpPr>
          <p:cNvPr id="9" name="Footer Placeholder 8"/>
          <p:cNvSpPr>
            <a:spLocks noGrp="1"/>
          </p:cNvSpPr>
          <p:nvPr>
            <p:ph type="ftr" sz="quarter" idx="11"/>
          </p:nvPr>
        </p:nvSpPr>
        <p:spPr/>
        <p:txBody>
          <a:bodyPr/>
          <a:lstStyle/>
          <a:p>
            <a:r>
              <a:rPr lang="en-US" smtClean="0"/>
              <a:t>eGCF DRAFT version 0.17</a:t>
            </a:r>
            <a:endParaRPr lang="en-US"/>
          </a:p>
        </p:txBody>
      </p:sp>
      <p:sp>
        <p:nvSpPr>
          <p:cNvPr id="10" name="Slide Number Placeholder 9"/>
          <p:cNvSpPr>
            <a:spLocks noGrp="1"/>
          </p:cNvSpPr>
          <p:nvPr>
            <p:ph type="sldNum" sz="quarter" idx="12"/>
          </p:nvPr>
        </p:nvSpPr>
        <p:spPr/>
        <p:txBody>
          <a:bodyPr/>
          <a:lstStyle/>
          <a:p>
            <a:fld id="{E3EFD1F4-A990-484A-9B18-0972B4C33AF0}" type="slidenum">
              <a:rPr lang="en-US" smtClean="0"/>
              <a:pPr/>
              <a:t>14</a:t>
            </a:fld>
            <a:endParaRPr lang="en-US"/>
          </a:p>
        </p:txBody>
      </p:sp>
    </p:spTree>
    <p:extLst>
      <p:ext uri="{BB962C8B-B14F-4D97-AF65-F5344CB8AC3E}">
        <p14:creationId xmlns:p14="http://schemas.microsoft.com/office/powerpoint/2010/main" xmlns="" val="3914609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20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2000"/>
                                        <p:tgtEl>
                                          <p:spTgt spid="75"/>
                                        </p:tgtEl>
                                      </p:cBhvr>
                                    </p:animEffect>
                                  </p:childTnLst>
                                </p:cTn>
                              </p:par>
                              <p:par>
                                <p:cTn id="13" presetID="10" presetClass="entr" presetSubtype="0" fill="hold" nodeType="with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2000"/>
                                        <p:tgtEl>
                                          <p:spTgt spid="88"/>
                                        </p:tgtEl>
                                      </p:cBhvr>
                                    </p:animEffect>
                                  </p:childTnLst>
                                </p:cTn>
                              </p:par>
                              <p:par>
                                <p:cTn id="16" presetID="10" presetClass="entr" presetSubtype="0" fill="hold" nodeType="withEffect">
                                  <p:stCondLst>
                                    <p:cond delay="0"/>
                                  </p:stCondLst>
                                  <p:childTnLst>
                                    <p:set>
                                      <p:cBhvr>
                                        <p:cTn id="17" dur="1" fill="hold">
                                          <p:stCondLst>
                                            <p:cond delay="0"/>
                                          </p:stCondLst>
                                        </p:cTn>
                                        <p:tgtEl>
                                          <p:spTgt spid="28683"/>
                                        </p:tgtEl>
                                        <p:attrNameLst>
                                          <p:attrName>style.visibility</p:attrName>
                                        </p:attrNameLst>
                                      </p:cBhvr>
                                      <p:to>
                                        <p:strVal val="visible"/>
                                      </p:to>
                                    </p:set>
                                    <p:animEffect transition="in" filter="fade">
                                      <p:cBhvr>
                                        <p:cTn id="18" dur="2000"/>
                                        <p:tgtEl>
                                          <p:spTgt spid="2868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2000"/>
                                        <p:tgtEl>
                                          <p:spTgt spid="2"/>
                                        </p:tgtEl>
                                      </p:cBhvr>
                                    </p:animEffect>
                                  </p:childTnLst>
                                </p:cTn>
                              </p:par>
                              <p:par>
                                <p:cTn id="24" presetID="10" presetClass="entr" presetSubtype="0" fill="hold" nodeType="withEffect">
                                  <p:stCondLst>
                                    <p:cond delay="0"/>
                                  </p:stCondLst>
                                  <p:childTnLst>
                                    <p:set>
                                      <p:cBhvr>
                                        <p:cTn id="25" dur="1" fill="hold">
                                          <p:stCondLst>
                                            <p:cond delay="0"/>
                                          </p:stCondLst>
                                        </p:cTn>
                                        <p:tgtEl>
                                          <p:spTgt spid="28673"/>
                                        </p:tgtEl>
                                        <p:attrNameLst>
                                          <p:attrName>style.visibility</p:attrName>
                                        </p:attrNameLst>
                                      </p:cBhvr>
                                      <p:to>
                                        <p:strVal val="visible"/>
                                      </p:to>
                                    </p:set>
                                    <p:animEffect transition="in" filter="fade">
                                      <p:cBhvr>
                                        <p:cTn id="26" dur="2000"/>
                                        <p:tgtEl>
                                          <p:spTgt spid="2867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2000"/>
                                        <p:tgtEl>
                                          <p:spTgt spid="2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fade">
                                      <p:cBhvr>
                                        <p:cTn id="34" dur="2000"/>
                                        <p:tgtEl>
                                          <p:spTgt spid="48"/>
                                        </p:tgtEl>
                                      </p:cBhvr>
                                    </p:animEffect>
                                  </p:childTnLst>
                                </p:cTn>
                              </p:par>
                              <p:par>
                                <p:cTn id="35" presetID="10"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0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2000"/>
                                        <p:tgtEl>
                                          <p:spTgt spid="17"/>
                                        </p:tgtEl>
                                      </p:cBhvr>
                                    </p:animEffect>
                                  </p:childTnLst>
                                </p:cTn>
                              </p:par>
                              <p:par>
                                <p:cTn id="41" presetID="10"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2000"/>
                                        <p:tgtEl>
                                          <p:spTgt spid="26"/>
                                        </p:tgtEl>
                                      </p:cBhvr>
                                    </p:animEffect>
                                  </p:childTnLst>
                                </p:cTn>
                              </p:par>
                              <p:par>
                                <p:cTn id="44" presetID="10" presetClass="entr" presetSubtype="0"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2000"/>
                                        <p:tgtEl>
                                          <p:spTgt spid="33"/>
                                        </p:tgtEl>
                                      </p:cBhvr>
                                    </p:animEffect>
                                  </p:childTnLst>
                                </p:cTn>
                              </p:par>
                              <p:par>
                                <p:cTn id="47" presetID="10" presetClass="entr" presetSubtype="0" fill="hold"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2000"/>
                                        <p:tgtEl>
                                          <p:spTgt spid="37"/>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8680"/>
                                        </p:tgtEl>
                                        <p:attrNameLst>
                                          <p:attrName>style.visibility</p:attrName>
                                        </p:attrNameLst>
                                      </p:cBhvr>
                                      <p:to>
                                        <p:strVal val="visible"/>
                                      </p:to>
                                    </p:set>
                                    <p:animEffect transition="in" filter="fade">
                                      <p:cBhvr>
                                        <p:cTn id="54" dur="2000"/>
                                        <p:tgtEl>
                                          <p:spTgt spid="28680"/>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2000"/>
                                        <p:tgtEl>
                                          <p:spTgt spid="8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2000"/>
                                        <p:tgtEl>
                                          <p:spTgt spid="61"/>
                                        </p:tgtEl>
                                      </p:cBhvr>
                                    </p:animEffect>
                                  </p:childTnLst>
                                </p:cTn>
                              </p:par>
                              <p:par>
                                <p:cTn id="63" presetID="10" presetClass="entr" presetSubtype="0" fill="hold"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fade">
                                      <p:cBhvr>
                                        <p:cTn id="65" dur="2000"/>
                                        <p:tgtEl>
                                          <p:spTgt spid="64"/>
                                        </p:tgtEl>
                                      </p:cBhvr>
                                    </p:animEffect>
                                  </p:childTnLst>
                                </p:cTn>
                              </p:par>
                              <p:par>
                                <p:cTn id="66" presetID="10" presetClass="entr" presetSubtype="0" fill="hold"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fade">
                                      <p:cBhvr>
                                        <p:cTn id="68" dur="2000"/>
                                        <p:tgtEl>
                                          <p:spTgt spid="56"/>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2000"/>
                                        <p:tgtEl>
                                          <p:spTgt spid="83"/>
                                        </p:tgtEl>
                                      </p:cBhvr>
                                    </p:animEffect>
                                  </p:childTnLst>
                                </p:cTn>
                              </p:par>
                              <p:par>
                                <p:cTn id="74" presetID="10" presetClass="entr" presetSubtype="0" fill="hold" nodeType="with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2000"/>
                                        <p:tgtEl>
                                          <p:spTgt spid="6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2000"/>
                                        <p:tgtEl>
                                          <p:spTgt spid="41"/>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2000"/>
                                        <p:tgtEl>
                                          <p:spTgt spid="43"/>
                                        </p:tgtEl>
                                      </p:cBhvr>
                                    </p:animEffect>
                                  </p:childTnLst>
                                </p:cTn>
                              </p:par>
                              <p:par>
                                <p:cTn id="87" presetID="10" presetClass="entr" presetSubtype="0" fill="hold" nodeType="with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fade">
                                      <p:cBhvr>
                                        <p:cTn id="89"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4" grpId="0" animBg="1"/>
      <p:bldP spid="75" grpId="0"/>
      <p:bldP spid="82" grpId="0" animBg="1"/>
      <p:bldP spid="8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Profile Descriptions</a:t>
            </a:r>
            <a:endParaRPr lang="en-IN" dirty="0"/>
          </a:p>
        </p:txBody>
      </p:sp>
      <p:sp>
        <p:nvSpPr>
          <p:cNvPr id="3" name="Text Placeholder 2"/>
          <p:cNvSpPr>
            <a:spLocks noGrp="1"/>
          </p:cNvSpPr>
          <p:nvPr>
            <p:ph type="body" sz="quarter" idx="12"/>
          </p:nvPr>
        </p:nvSpPr>
        <p:spPr/>
        <p:txBody>
          <a:bodyPr/>
          <a:lstStyle/>
          <a:p>
            <a:endParaRPr lang="en-IN"/>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28600" y="1066800"/>
            <a:ext cx="8610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53"/>
          <p:cNvSpPr txBox="1">
            <a:spLocks noChangeArrowheads="1"/>
          </p:cNvSpPr>
          <p:nvPr/>
        </p:nvSpPr>
        <p:spPr bwMode="auto">
          <a:xfrm>
            <a:off x="0" y="332656"/>
            <a:ext cx="7452320" cy="584775"/>
          </a:xfrm>
          <a:prstGeom prst="rect">
            <a:avLst/>
          </a:prstGeom>
          <a:noFill/>
          <a:ln w="9525">
            <a:noFill/>
            <a:miter lim="800000"/>
            <a:headEnd/>
            <a:tailEnd/>
          </a:ln>
        </p:spPr>
        <p:txBody>
          <a:bodyPr wrap="square">
            <a:spAutoFit/>
          </a:bodyPr>
          <a:lstStyle/>
          <a:p>
            <a:pPr>
              <a:defRPr/>
            </a:pPr>
            <a:r>
              <a:rPr lang="en-US" sz="3200" b="1" dirty="0" smtClean="0"/>
              <a:t>About Profiles</a:t>
            </a:r>
            <a:endParaRPr lang="en-US" sz="3200" b="1" dirty="0"/>
          </a:p>
        </p:txBody>
      </p:sp>
      <p:pic>
        <p:nvPicPr>
          <p:cNvPr id="13" name="Picture 10" descr="eGCF DRAFT logo.png"/>
          <p:cNvPicPr>
            <a:picLocks noChangeAspect="1"/>
          </p:cNvPicPr>
          <p:nvPr/>
        </p:nvPicPr>
        <p:blipFill rotWithShape="1">
          <a:blip r:embed="rId2" cstate="print"/>
          <a:srcRect l="16249" r="14755" b="17916"/>
          <a:stretch/>
        </p:blipFill>
        <p:spPr bwMode="auto">
          <a:xfrm>
            <a:off x="7282771" y="0"/>
            <a:ext cx="1729491" cy="918678"/>
          </a:xfrm>
          <a:prstGeom prst="rect">
            <a:avLst/>
          </a:prstGeom>
          <a:noFill/>
          <a:ln w="9525">
            <a:noFill/>
            <a:miter lim="800000"/>
            <a:headEnd/>
            <a:tailEnd/>
          </a:ln>
        </p:spPr>
      </p:pic>
      <p:sp>
        <p:nvSpPr>
          <p:cNvPr id="10" name="Rectangle 9"/>
          <p:cNvSpPr/>
          <p:nvPr/>
        </p:nvSpPr>
        <p:spPr>
          <a:xfrm>
            <a:off x="539552" y="2060848"/>
            <a:ext cx="7704856" cy="3354765"/>
          </a:xfrm>
          <a:prstGeom prst="rect">
            <a:avLst/>
          </a:prstGeom>
        </p:spPr>
        <p:txBody>
          <a:bodyPr wrap="square">
            <a:spAutoFit/>
          </a:bodyPr>
          <a:lstStyle/>
          <a:p>
            <a:pPr marL="457200" indent="-457200">
              <a:buFont typeface="Arial"/>
              <a:buChar char="•"/>
              <a:defRPr/>
            </a:pPr>
            <a:r>
              <a:rPr lang="en-US" sz="2000" dirty="0" smtClean="0"/>
              <a:t>19 profiles have been identified based on consultation and survey</a:t>
            </a:r>
          </a:p>
          <a:p>
            <a:pPr marL="457200" indent="-457200" algn="just">
              <a:buFont typeface="Arial"/>
              <a:buChar char="•"/>
              <a:defRPr/>
            </a:pPr>
            <a:r>
              <a:rPr lang="en-US" sz="2000" dirty="0" smtClean="0"/>
              <a:t>These profiles are the roles required to be performed by Govt. or under Govt.’s strategic control in an e Governance  project or </a:t>
            </a:r>
            <a:r>
              <a:rPr lang="en-US" sz="2000" dirty="0" err="1" smtClean="0"/>
              <a:t>programme</a:t>
            </a:r>
            <a:r>
              <a:rPr lang="en-US" sz="2000" dirty="0" smtClean="0"/>
              <a:t> life cycle</a:t>
            </a:r>
          </a:p>
          <a:p>
            <a:pPr marL="457200" indent="-457200">
              <a:buFont typeface="Arial"/>
              <a:buChar char="•"/>
              <a:defRPr/>
            </a:pPr>
            <a:r>
              <a:rPr lang="en-US" sz="2000" dirty="0" err="1" smtClean="0"/>
              <a:t>eGCF</a:t>
            </a:r>
            <a:r>
              <a:rPr lang="en-US" sz="2000" dirty="0" smtClean="0"/>
              <a:t> has four sets/groups for each profile: </a:t>
            </a:r>
          </a:p>
          <a:p>
            <a:pPr marL="1371600" lvl="2" indent="-457200">
              <a:buBlip>
                <a:blip r:embed="rId3"/>
              </a:buBlip>
              <a:defRPr/>
            </a:pPr>
            <a:r>
              <a:rPr lang="en-US" dirty="0" smtClean="0"/>
              <a:t>Professional Skills Set </a:t>
            </a:r>
          </a:p>
          <a:p>
            <a:pPr marL="1371600" lvl="2" indent="-457200">
              <a:buBlip>
                <a:blip r:embed="rId3"/>
              </a:buBlip>
              <a:defRPr/>
            </a:pPr>
            <a:r>
              <a:rPr lang="en-US" dirty="0" smtClean="0"/>
              <a:t>Knowledge Set</a:t>
            </a:r>
          </a:p>
          <a:p>
            <a:pPr marL="1371600" lvl="2" indent="-457200">
              <a:buBlip>
                <a:blip r:embed="rId3"/>
              </a:buBlip>
              <a:defRPr/>
            </a:pPr>
            <a:r>
              <a:rPr lang="en-US" dirty="0" smtClean="0"/>
              <a:t>Behavioral (soft skills) Set</a:t>
            </a:r>
          </a:p>
          <a:p>
            <a:pPr marL="1371600" lvl="2" indent="-457200">
              <a:buBlip>
                <a:blip r:embed="rId3"/>
              </a:buBlip>
              <a:defRPr/>
            </a:pPr>
            <a:r>
              <a:rPr lang="en-US" dirty="0" smtClean="0"/>
              <a:t>Experience/Qualifications/Certifications Set</a:t>
            </a:r>
          </a:p>
          <a:p>
            <a:pPr marL="457200" indent="-457200">
              <a:buFont typeface="Arial"/>
              <a:buChar char="•"/>
              <a:defRPr/>
            </a:pPr>
            <a:r>
              <a:rPr lang="en-US" sz="2000" dirty="0" smtClean="0"/>
              <a:t>A selection of competencies from each of the  four </a:t>
            </a:r>
            <a:r>
              <a:rPr lang="en-US" sz="2000" dirty="0" err="1" smtClean="0"/>
              <a:t>eGCF</a:t>
            </a:r>
            <a:r>
              <a:rPr lang="en-US" sz="2000" dirty="0" smtClean="0"/>
              <a:t> sets describes </a:t>
            </a:r>
            <a:r>
              <a:rPr lang="en-US" sz="2000" b="1" dirty="0" smtClean="0">
                <a:solidFill>
                  <a:schemeClr val="accent3">
                    <a:lumMod val="75000"/>
                  </a:schemeClr>
                </a:solidFill>
              </a:rPr>
              <a:t>e-Governance ‘Job Profiles’. </a:t>
            </a:r>
          </a:p>
        </p:txBody>
      </p:sp>
      <p:sp>
        <p:nvSpPr>
          <p:cNvPr id="11" name="TextBox 10"/>
          <p:cNvSpPr txBox="1"/>
          <p:nvPr/>
        </p:nvSpPr>
        <p:spPr>
          <a:xfrm>
            <a:off x="395536" y="5805264"/>
            <a:ext cx="8280920" cy="707886"/>
          </a:xfrm>
          <a:prstGeom prst="rect">
            <a:avLst/>
          </a:prstGeom>
          <a:solidFill>
            <a:schemeClr val="accent4">
              <a:lumMod val="75000"/>
            </a:schemeClr>
          </a:solidFill>
        </p:spPr>
        <p:txBody>
          <a:bodyPr wrap="square" rtlCol="0">
            <a:spAutoFit/>
          </a:bodyPr>
          <a:lstStyle/>
          <a:p>
            <a:r>
              <a:rPr lang="en-US" sz="2000" dirty="0" smtClean="0">
                <a:solidFill>
                  <a:schemeClr val="bg1"/>
                </a:solidFill>
              </a:rPr>
              <a:t>*</a:t>
            </a:r>
            <a:r>
              <a:rPr lang="en-US" sz="2000" dirty="0" smtClean="0"/>
              <a:t> </a:t>
            </a:r>
            <a:r>
              <a:rPr lang="en-US" sz="2000" i="1" dirty="0" smtClean="0">
                <a:solidFill>
                  <a:schemeClr val="bg1"/>
                </a:solidFill>
              </a:rPr>
              <a:t>Competencies are </a:t>
            </a:r>
            <a:r>
              <a:rPr lang="en-US" sz="2000" i="1" dirty="0">
                <a:solidFill>
                  <a:schemeClr val="bg1"/>
                </a:solidFill>
              </a:rPr>
              <a:t>measurable or observable knowledge, skills, abilities, and behaviors (KSABs) critical to successful job performance. </a:t>
            </a:r>
          </a:p>
        </p:txBody>
      </p:sp>
      <p:sp>
        <p:nvSpPr>
          <p:cNvPr id="12" name="Rectangle 11"/>
          <p:cNvSpPr/>
          <p:nvPr/>
        </p:nvSpPr>
        <p:spPr>
          <a:xfrm>
            <a:off x="251520" y="1196752"/>
            <a:ext cx="8352928" cy="707886"/>
          </a:xfrm>
          <a:prstGeom prst="rect">
            <a:avLst/>
          </a:prstGeom>
          <a:solidFill>
            <a:schemeClr val="accent1">
              <a:lumMod val="40000"/>
              <a:lumOff val="60000"/>
            </a:schemeClr>
          </a:solidFill>
        </p:spPr>
        <p:txBody>
          <a:bodyPr wrap="square">
            <a:spAutoFit/>
          </a:bodyPr>
          <a:lstStyle/>
          <a:p>
            <a:pPr algn="just">
              <a:defRPr/>
            </a:pPr>
            <a:r>
              <a:rPr lang="en-US" sz="2000" b="1" dirty="0" smtClean="0">
                <a:solidFill>
                  <a:schemeClr val="accent3">
                    <a:lumMod val="75000"/>
                  </a:schemeClr>
                </a:solidFill>
              </a:rPr>
              <a:t>e-Governance Competency Framework (</a:t>
            </a:r>
            <a:r>
              <a:rPr lang="en-US" sz="2000" b="1" dirty="0" err="1" smtClean="0">
                <a:solidFill>
                  <a:schemeClr val="accent3">
                    <a:lumMod val="75000"/>
                  </a:schemeClr>
                </a:solidFill>
              </a:rPr>
              <a:t>eGCF</a:t>
            </a:r>
            <a:r>
              <a:rPr lang="en-US" sz="2000" b="1" dirty="0" smtClean="0">
                <a:solidFill>
                  <a:schemeClr val="accent3">
                    <a:lumMod val="75000"/>
                  </a:schemeClr>
                </a:solidFill>
              </a:rPr>
              <a:t>) </a:t>
            </a:r>
            <a:r>
              <a:rPr lang="en-US" sz="2000" dirty="0" smtClean="0"/>
              <a:t>identifies and defines a set of competencies* critical to job performance.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80154" y="3077628"/>
            <a:ext cx="1320794"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Leader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3E1C16C0-1736-6E44-B8B5-5B56153D6E95}"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17</a:t>
            </a:fld>
            <a:endParaRPr lang="en-US"/>
          </a:p>
        </p:txBody>
      </p:sp>
    </p:spTree>
    <p:extLst>
      <p:ext uri="{BB962C8B-B14F-4D97-AF65-F5344CB8AC3E}">
        <p14:creationId xmlns:p14="http://schemas.microsoft.com/office/powerpoint/2010/main" xmlns="" val="42903251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Leader</a:t>
            </a:r>
            <a:endParaRPr lang="en-US" dirty="0"/>
          </a:p>
        </p:txBody>
      </p:sp>
      <p:sp>
        <p:nvSpPr>
          <p:cNvPr id="7" name="TextBox 6"/>
          <p:cNvSpPr txBox="1"/>
          <p:nvPr/>
        </p:nvSpPr>
        <p:spPr>
          <a:xfrm>
            <a:off x="348875" y="934636"/>
            <a:ext cx="8428808" cy="5492033"/>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 ‘Leader’ is a person who</a:t>
            </a:r>
          </a:p>
          <a:p>
            <a:endParaRPr lang="en-US" sz="2000" dirty="0"/>
          </a:p>
          <a:p>
            <a:pPr marL="342900" indent="-342900">
              <a:buFont typeface="+mj-lt"/>
              <a:buAutoNum type="arabicPeriod"/>
            </a:pPr>
            <a:r>
              <a:rPr lang="en-US" sz="2000" dirty="0" smtClean="0"/>
              <a:t>Defines clear e-Governance vision and objectives for a Ministry/Department with </a:t>
            </a:r>
            <a:r>
              <a:rPr lang="en-US" sz="2000" dirty="0"/>
              <a:t>a</a:t>
            </a:r>
            <a:r>
              <a:rPr lang="en-US" sz="2000" dirty="0" smtClean="0"/>
              <a:t> focus on the final outcomes, real improvements and benefits for the end-user/beneficiary;</a:t>
            </a:r>
          </a:p>
          <a:p>
            <a:pPr marL="342900" indent="-342900">
              <a:buFont typeface="+mj-lt"/>
              <a:buAutoNum type="arabicPeriod"/>
            </a:pPr>
            <a:endParaRPr lang="en-US" sz="2000" dirty="0" smtClean="0"/>
          </a:p>
          <a:p>
            <a:pPr marL="342900" indent="-342900">
              <a:buFont typeface="+mj-lt"/>
              <a:buAutoNum type="arabicPeriod"/>
            </a:pPr>
            <a:r>
              <a:rPr lang="en-US" sz="2000" dirty="0" smtClean="0"/>
              <a:t>Identifies and proactively engages all stakeholders including the States/end-user/ beneficiary. </a:t>
            </a:r>
          </a:p>
          <a:p>
            <a:pPr marL="457200" indent="-457200">
              <a:buFont typeface="+mj-lt"/>
              <a:buAutoNum type="arabicPeriod"/>
            </a:pPr>
            <a:endParaRPr lang="en-US" sz="2000" dirty="0" smtClean="0"/>
          </a:p>
          <a:p>
            <a:pPr marL="342900" indent="-342900">
              <a:buFont typeface="+mj-lt"/>
              <a:buAutoNum type="arabicPeriod"/>
            </a:pPr>
            <a:r>
              <a:rPr lang="en-US" sz="2000" dirty="0" smtClean="0"/>
              <a:t>Ensures budgetary approvals, controls, laying targets and adherence.</a:t>
            </a:r>
          </a:p>
          <a:p>
            <a:pPr marL="342900" indent="-342900">
              <a:buFont typeface="+mj-lt"/>
              <a:buAutoNum type="arabicPeriod"/>
            </a:pPr>
            <a:endParaRPr lang="en-US" sz="2000" dirty="0" smtClean="0"/>
          </a:p>
          <a:p>
            <a:pPr marL="342900" indent="-342900">
              <a:buFont typeface="+mj-lt"/>
              <a:buAutoNum type="arabicPeriod"/>
            </a:pPr>
            <a:r>
              <a:rPr lang="en-US" sz="2000" dirty="0" smtClean="0"/>
              <a:t>Establishes an organizational structure to facilitate change (people, process, technology)</a:t>
            </a:r>
            <a:r>
              <a:rPr lang="en-US" sz="2000" dirty="0"/>
              <a:t>. </a:t>
            </a:r>
            <a:r>
              <a:rPr lang="en-US" sz="2000" dirty="0" smtClean="0"/>
              <a:t>Approves </a:t>
            </a:r>
            <a:r>
              <a:rPr lang="en-US" sz="2000" dirty="0"/>
              <a:t>best practices and </a:t>
            </a:r>
            <a:r>
              <a:rPr lang="en-US" sz="2000" dirty="0" smtClean="0"/>
              <a:t>standards –  infrastructure, architecture and design;</a:t>
            </a:r>
          </a:p>
          <a:p>
            <a:pPr marL="457200" indent="-457200">
              <a:buFont typeface="+mj-lt"/>
              <a:buAutoNum type="arabicPeriod"/>
            </a:pPr>
            <a:endParaRPr lang="en-US" sz="2000" dirty="0" smtClean="0"/>
          </a:p>
          <a:p>
            <a:pPr marL="342900" indent="-342900">
              <a:buFont typeface="+mj-lt"/>
              <a:buAutoNum type="arabicPeriod"/>
            </a:pPr>
            <a:r>
              <a:rPr lang="en-US" sz="2000" dirty="0"/>
              <a:t>Promotes innovation and process </a:t>
            </a:r>
            <a:r>
              <a:rPr lang="en-US" sz="2000" dirty="0" smtClean="0"/>
              <a:t>reengineering in the domain;</a:t>
            </a:r>
          </a:p>
          <a:p>
            <a:pPr marL="457200" indent="-457200">
              <a:buFont typeface="+mj-lt"/>
              <a:buAutoNum type="arabicPeriod"/>
            </a:pPr>
            <a:endParaRPr lang="en-US" sz="2000" dirty="0" smtClean="0"/>
          </a:p>
          <a:p>
            <a:pPr marL="342900" indent="-342900">
              <a:buFont typeface="+mj-lt"/>
              <a:buAutoNum type="arabicPeriod"/>
            </a:pPr>
            <a:r>
              <a:rPr lang="en-US" sz="2000" dirty="0" smtClean="0"/>
              <a:t>Prioritizes e-Governance programs and services</a:t>
            </a:r>
            <a:r>
              <a:rPr lang="en-US" sz="2000" dirty="0"/>
              <a:t>. </a:t>
            </a:r>
            <a:r>
              <a:rPr lang="en-US" sz="2000" dirty="0" smtClean="0"/>
              <a:t>Defines </a:t>
            </a:r>
            <a:r>
              <a:rPr lang="en-US" sz="2000" dirty="0"/>
              <a:t>monitoring and evaluation </a:t>
            </a:r>
            <a:r>
              <a:rPr lang="en-US" sz="2000" dirty="0" smtClean="0"/>
              <a:t>approach. Ensures the services continue to deliver intended benefits;</a:t>
            </a:r>
          </a:p>
          <a:p>
            <a:pPr marL="342900" indent="-342900">
              <a:buFont typeface="+mj-lt"/>
              <a:buAutoNum type="arabicPeriod"/>
            </a:pPr>
            <a:endParaRPr lang="en-US" sz="2000" dirty="0" smtClean="0"/>
          </a:p>
          <a:p>
            <a:pPr marL="342900" indent="-342900">
              <a:buFont typeface="+mj-lt"/>
              <a:buAutoNum type="arabicPeriod"/>
            </a:pPr>
            <a:r>
              <a:rPr lang="en-US" sz="2000" dirty="0" smtClean="0"/>
              <a:t>Develops strategic relationships with other Ministries/Departments, key suppliers, industry leaders and Governments of other countries to exploit learning, global standards, best practices, methods and frameworks;</a:t>
            </a:r>
          </a:p>
          <a:p>
            <a:pPr marL="342900" indent="-342900">
              <a:buFont typeface="+mj-lt"/>
              <a:buAutoNum type="arabicPeriod"/>
            </a:pPr>
            <a:endParaRPr lang="en-US" sz="2000" dirty="0" smtClean="0"/>
          </a:p>
          <a:p>
            <a:pPr marL="342900" indent="-342900">
              <a:buFont typeface="+mj-lt"/>
              <a:buAutoNum type="arabicPeriod"/>
            </a:pPr>
            <a:r>
              <a:rPr lang="en-US" sz="2000" dirty="0" smtClean="0"/>
              <a:t>Assesses the impact of legislation, potential risks, and actively promotes quality and compliance;</a:t>
            </a:r>
          </a:p>
          <a:p>
            <a:pPr marL="342900" indent="-342900">
              <a:buFont typeface="+mj-lt"/>
              <a:buAutoNum type="arabicPeriod"/>
            </a:pPr>
            <a:endParaRPr lang="en-US" sz="2000" dirty="0"/>
          </a:p>
          <a:p>
            <a:pPr marL="342900" indent="-342900">
              <a:buFont typeface="+mj-lt"/>
              <a:buAutoNum type="arabicPeriod"/>
            </a:pPr>
            <a:r>
              <a:rPr lang="en-US" sz="2000" dirty="0" smtClean="0"/>
              <a:t>Develops capacity building policies of the staff. Develops change management and communications strategy; Ensures business case for change along with funding/approvals is in place.</a:t>
            </a:r>
            <a:endParaRPr lang="en-US" sz="2000" dirty="0"/>
          </a:p>
          <a:p>
            <a:pPr marL="342900" indent="-342900">
              <a:buFont typeface="+mj-lt"/>
              <a:buAutoNum type="arabicPeriod"/>
            </a:pPr>
            <a:endParaRPr lang="en-US" sz="2000" dirty="0" smtClean="0"/>
          </a:p>
          <a:p>
            <a:pPr marL="342900" indent="-342900">
              <a:buFont typeface="+mj-lt"/>
              <a:buAutoNum type="arabicPeriod"/>
            </a:pPr>
            <a:endParaRPr lang="en-US" sz="2000" dirty="0" smtClean="0"/>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3C650AD0-6A29-E74F-B32E-8B3EB53C413D}" type="datetime8">
              <a:rPr lang="en-GB" smtClean="0"/>
              <a:pPr/>
              <a:t>13/03/2014 15:41</a:t>
            </a:fld>
            <a:endParaRPr lang="en-US"/>
          </a:p>
        </p:txBody>
      </p:sp>
      <p:sp>
        <p:nvSpPr>
          <p:cNvPr id="6" name="Footer Placeholder 5"/>
          <p:cNvSpPr>
            <a:spLocks noGrp="1"/>
          </p:cNvSpPr>
          <p:nvPr>
            <p:ph type="ftr" sz="quarter" idx="11"/>
          </p:nvPr>
        </p:nvSpPr>
        <p:spPr/>
        <p:txBody>
          <a:bodyPr/>
          <a:lstStyle/>
          <a:p>
            <a:r>
              <a:rPr lang="en-US" smtClean="0"/>
              <a:t>eGCF DRAFT version 0.17</a:t>
            </a:r>
            <a:endParaRPr lang="en-US"/>
          </a:p>
        </p:txBody>
      </p:sp>
      <p:sp>
        <p:nvSpPr>
          <p:cNvPr id="9" name="Slide Number Placeholder 8"/>
          <p:cNvSpPr>
            <a:spLocks noGrp="1"/>
          </p:cNvSpPr>
          <p:nvPr>
            <p:ph type="sldNum" sz="quarter" idx="12"/>
          </p:nvPr>
        </p:nvSpPr>
        <p:spPr/>
        <p:txBody>
          <a:bodyPr/>
          <a:lstStyle/>
          <a:p>
            <a:fld id="{E3EFD1F4-A990-484A-9B18-0972B4C33AF0}" type="slidenum">
              <a:rPr lang="en-US" smtClean="0"/>
              <a:pPr/>
              <a:t>18</a:t>
            </a:fld>
            <a:endParaRPr lang="en-US"/>
          </a:p>
        </p:txBody>
      </p:sp>
    </p:spTree>
    <p:extLst>
      <p:ext uri="{BB962C8B-B14F-4D97-AF65-F5344CB8AC3E}">
        <p14:creationId xmlns:p14="http://schemas.microsoft.com/office/powerpoint/2010/main" xmlns="" val="23086181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259732908"/>
              </p:ext>
            </p:extLst>
          </p:nvPr>
        </p:nvGraphicFramePr>
        <p:xfrm>
          <a:off x="480798" y="996461"/>
          <a:ext cx="3775471" cy="5006126"/>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dirty="0">
                          <a:effectLst/>
                          <a:latin typeface="+mn-lt"/>
                          <a:ea typeface="Calibri"/>
                          <a:cs typeface="Times New Roman"/>
                        </a:rPr>
                        <a:t>LEAD P.01</a:t>
                      </a:r>
                    </a:p>
                  </a:txBody>
                  <a:tcPr marL="0" marR="0" marT="0" marB="0">
                    <a:noFill/>
                  </a:tcPr>
                </a:tc>
                <a:tc>
                  <a:txBody>
                    <a:bodyPr/>
                    <a:lstStyle/>
                    <a:p>
                      <a:r>
                        <a:rPr lang="en-US" sz="1200" dirty="0" smtClean="0">
                          <a:latin typeface="+mn-lt"/>
                        </a:rPr>
                        <a:t>IT governance (Strategy)</a:t>
                      </a:r>
                      <a:endParaRPr lang="en-US" sz="1200" dirty="0">
                        <a:latin typeface="+mn-lt"/>
                      </a:endParaRPr>
                    </a:p>
                  </a:txBody>
                  <a:tcPr>
                    <a:noFill/>
                  </a:tcPr>
                </a:tc>
              </a:tr>
              <a:tr h="297759">
                <a:tc>
                  <a:txBody>
                    <a:bodyPr/>
                    <a:lstStyle/>
                    <a:p>
                      <a:pPr algn="ctr">
                        <a:lnSpc>
                          <a:spcPct val="115000"/>
                        </a:lnSpc>
                        <a:spcAft>
                          <a:spcPts val="0"/>
                        </a:spcAft>
                      </a:pPr>
                      <a:r>
                        <a:rPr lang="en-GB" sz="1200" dirty="0">
                          <a:effectLst/>
                          <a:latin typeface="+mn-lt"/>
                          <a:ea typeface="Calibri"/>
                          <a:cs typeface="Times New Roman"/>
                        </a:rPr>
                        <a:t>LEAD P.02</a:t>
                      </a:r>
                    </a:p>
                  </a:txBody>
                  <a:tcPr marL="0" marR="0" marT="0" marB="0">
                    <a:noFill/>
                  </a:tcPr>
                </a:tc>
                <a:tc>
                  <a:txBody>
                    <a:bodyPr/>
                    <a:lstStyle/>
                    <a:p>
                      <a:r>
                        <a:rPr lang="en-US" sz="1200" dirty="0" smtClean="0">
                          <a:latin typeface="+mn-lt"/>
                        </a:rPr>
                        <a:t>Business process improvement (re-engineering)</a:t>
                      </a:r>
                      <a:endParaRPr lang="en-US" sz="1200" dirty="0">
                        <a:latin typeface="+mn-lt"/>
                      </a:endParaRPr>
                    </a:p>
                  </a:txBody>
                  <a:tcPr>
                    <a:noFill/>
                  </a:tcPr>
                </a:tc>
              </a:tr>
              <a:tr h="216267">
                <a:tc>
                  <a:txBody>
                    <a:bodyPr/>
                    <a:lstStyle/>
                    <a:p>
                      <a:pPr algn="ctr">
                        <a:lnSpc>
                          <a:spcPct val="115000"/>
                        </a:lnSpc>
                        <a:spcAft>
                          <a:spcPts val="0"/>
                        </a:spcAft>
                      </a:pPr>
                      <a:r>
                        <a:rPr lang="en-GB" sz="1200" dirty="0">
                          <a:effectLst/>
                          <a:latin typeface="+mn-lt"/>
                          <a:ea typeface="Calibri"/>
                          <a:cs typeface="Times New Roman"/>
                        </a:rPr>
                        <a:t>LEAD P.03</a:t>
                      </a: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rPr>
                        <a:t>Organization design and implementation</a:t>
                      </a:r>
                    </a:p>
                  </a:txBody>
                  <a:tcPr>
                    <a:noFill/>
                  </a:tcPr>
                </a:tc>
              </a:tr>
              <a:tr h="134775">
                <a:tc>
                  <a:txBody>
                    <a:bodyPr/>
                    <a:lstStyle/>
                    <a:p>
                      <a:pPr algn="ctr">
                        <a:lnSpc>
                          <a:spcPct val="115000"/>
                        </a:lnSpc>
                        <a:spcAft>
                          <a:spcPts val="0"/>
                        </a:spcAft>
                      </a:pPr>
                      <a:r>
                        <a:rPr lang="en-GB" sz="1200" dirty="0">
                          <a:effectLst/>
                          <a:latin typeface="+mn-lt"/>
                          <a:ea typeface="Calibri"/>
                          <a:cs typeface="Times New Roman"/>
                        </a:rPr>
                        <a:t>LEAD P.04</a:t>
                      </a:r>
                    </a:p>
                  </a:txBody>
                  <a:tcPr marL="0" marR="0" marT="0" marB="0">
                    <a:noFill/>
                  </a:tcPr>
                </a:tc>
                <a:tc>
                  <a:txBody>
                    <a:bodyPr/>
                    <a:lstStyle/>
                    <a:p>
                      <a:r>
                        <a:rPr lang="en-US" sz="1200" dirty="0" smtClean="0">
                          <a:latin typeface="+mn-lt"/>
                        </a:rPr>
                        <a:t>Portfolio management</a:t>
                      </a:r>
                      <a:endParaRPr lang="en-US" sz="1200" dirty="0">
                        <a:latin typeface="+mn-lt"/>
                      </a:endParaRPr>
                    </a:p>
                  </a:txBody>
                  <a:tcPr>
                    <a:noFill/>
                  </a:tcPr>
                </a:tc>
              </a:tr>
              <a:tr h="164937">
                <a:tc>
                  <a:txBody>
                    <a:bodyPr/>
                    <a:lstStyle/>
                    <a:p>
                      <a:pPr algn="ctr">
                        <a:lnSpc>
                          <a:spcPct val="115000"/>
                        </a:lnSpc>
                        <a:spcAft>
                          <a:spcPts val="0"/>
                        </a:spcAft>
                      </a:pPr>
                      <a:r>
                        <a:rPr lang="en-GB" sz="1200" dirty="0">
                          <a:effectLst/>
                          <a:latin typeface="+mn-lt"/>
                          <a:ea typeface="Calibri"/>
                          <a:cs typeface="Times New Roman"/>
                        </a:rPr>
                        <a:t>LEAD P.05</a:t>
                      </a: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rPr>
                        <a:t>Business (Government) risk management</a:t>
                      </a:r>
                    </a:p>
                  </a:txBody>
                  <a:tcPr>
                    <a:noFill/>
                  </a:tcPr>
                </a:tc>
              </a:tr>
              <a:tr h="195099">
                <a:tc>
                  <a:txBody>
                    <a:bodyPr/>
                    <a:lstStyle/>
                    <a:p>
                      <a:pPr algn="ctr">
                        <a:lnSpc>
                          <a:spcPct val="115000"/>
                        </a:lnSpc>
                        <a:spcAft>
                          <a:spcPts val="0"/>
                        </a:spcAft>
                      </a:pPr>
                      <a:r>
                        <a:rPr lang="en-GB" sz="1200" dirty="0">
                          <a:effectLst/>
                          <a:latin typeface="+mn-lt"/>
                          <a:ea typeface="Calibri"/>
                          <a:cs typeface="Times New Roman"/>
                        </a:rPr>
                        <a:t>LEAD P.06</a:t>
                      </a:r>
                    </a:p>
                  </a:txBody>
                  <a:tcPr marL="0" marR="0" marT="0" marB="0">
                    <a:noFill/>
                  </a:tcPr>
                </a:tc>
                <a:tc>
                  <a:txBody>
                    <a:bodyPr/>
                    <a:lstStyle/>
                    <a:p>
                      <a:r>
                        <a:rPr lang="en-US" sz="1200" dirty="0" smtClean="0">
                          <a:latin typeface="+mn-lt"/>
                        </a:rPr>
                        <a:t>Stakeholder relationship management</a:t>
                      </a:r>
                      <a:endParaRPr lang="en-US" sz="1200" dirty="0">
                        <a:latin typeface="+mn-lt"/>
                      </a:endParaRPr>
                    </a:p>
                  </a:txBody>
                  <a:tcPr>
                    <a:noFill/>
                  </a:tcPr>
                </a:tc>
              </a:tr>
              <a:tr h="211305">
                <a:tc>
                  <a:txBody>
                    <a:bodyPr/>
                    <a:lstStyle/>
                    <a:p>
                      <a:pPr algn="ctr">
                        <a:lnSpc>
                          <a:spcPct val="115000"/>
                        </a:lnSpc>
                        <a:spcAft>
                          <a:spcPts val="0"/>
                        </a:spcAft>
                      </a:pPr>
                      <a:r>
                        <a:rPr lang="en-GB" sz="1200">
                          <a:effectLst/>
                          <a:latin typeface="+mn-lt"/>
                          <a:ea typeface="Calibri"/>
                          <a:cs typeface="Times New Roman"/>
                        </a:rPr>
                        <a:t>LEAD P.07</a:t>
                      </a:r>
                    </a:p>
                  </a:txBody>
                  <a:tcPr marL="0" marR="0" marT="0" marB="0">
                    <a:noFill/>
                  </a:tcPr>
                </a:tc>
                <a:tc>
                  <a:txBody>
                    <a:bodyPr/>
                    <a:lstStyle/>
                    <a:p>
                      <a:r>
                        <a:rPr lang="en-US" sz="1200" dirty="0" smtClean="0">
                          <a:latin typeface="+mn-lt"/>
                        </a:rPr>
                        <a:t>IT contract management</a:t>
                      </a:r>
                      <a:endParaRPr lang="en-US" sz="1200" dirty="0">
                        <a:latin typeface="+mn-lt"/>
                      </a:endParaRPr>
                    </a:p>
                  </a:txBody>
                  <a:tcPr>
                    <a:noFill/>
                  </a:tcPr>
                </a:tc>
              </a:tr>
              <a:tr h="199597">
                <a:tc>
                  <a:txBody>
                    <a:bodyPr/>
                    <a:lstStyle/>
                    <a:p>
                      <a:pPr algn="ctr">
                        <a:lnSpc>
                          <a:spcPct val="115000"/>
                        </a:lnSpc>
                        <a:spcAft>
                          <a:spcPts val="0"/>
                        </a:spcAft>
                      </a:pPr>
                      <a:r>
                        <a:rPr lang="en-GB" sz="1200">
                          <a:effectLst/>
                          <a:latin typeface="+mn-lt"/>
                          <a:ea typeface="Calibri"/>
                          <a:cs typeface="Times New Roman"/>
                        </a:rPr>
                        <a:t>LEAD P.08</a:t>
                      </a:r>
                    </a:p>
                  </a:txBody>
                  <a:tcPr marL="0" marR="0" marT="0" marB="0">
                    <a:noFill/>
                  </a:tcPr>
                </a:tc>
                <a:tc>
                  <a:txBody>
                    <a:bodyPr/>
                    <a:lstStyle/>
                    <a:p>
                      <a:r>
                        <a:rPr lang="en-US" sz="1200" dirty="0" smtClean="0">
                          <a:latin typeface="+mn-lt"/>
                        </a:rPr>
                        <a:t>Procurement</a:t>
                      </a:r>
                      <a:r>
                        <a:rPr lang="en-US" sz="1200" baseline="0" dirty="0" smtClean="0">
                          <a:latin typeface="+mn-lt"/>
                        </a:rPr>
                        <a:t> (</a:t>
                      </a:r>
                      <a:r>
                        <a:rPr lang="en-US" sz="1200" dirty="0" smtClean="0">
                          <a:latin typeface="+mn-lt"/>
                        </a:rPr>
                        <a:t>budgetary )</a:t>
                      </a:r>
                      <a:endParaRPr lang="en-US" sz="1200" dirty="0">
                        <a:latin typeface="+mn-lt"/>
                      </a:endParaRPr>
                    </a:p>
                  </a:txBody>
                  <a:tcPr>
                    <a:noFill/>
                  </a:tcPr>
                </a:tc>
              </a:tr>
              <a:tr h="271629">
                <a:tc>
                  <a:txBody>
                    <a:bodyPr/>
                    <a:lstStyle/>
                    <a:p>
                      <a:pPr algn="ctr">
                        <a:lnSpc>
                          <a:spcPct val="115000"/>
                        </a:lnSpc>
                        <a:spcAft>
                          <a:spcPts val="0"/>
                        </a:spcAft>
                      </a:pPr>
                      <a:r>
                        <a:rPr lang="en-GB" sz="1200">
                          <a:effectLst/>
                          <a:latin typeface="+mn-lt"/>
                          <a:ea typeface="Calibri"/>
                          <a:cs typeface="Times New Roman"/>
                        </a:rPr>
                        <a:t>LEAD P.09</a:t>
                      </a:r>
                    </a:p>
                  </a:txBody>
                  <a:tcPr marL="0" marR="0" marT="0" marB="0">
                    <a:noFill/>
                  </a:tcPr>
                </a:tc>
                <a:tc>
                  <a:txBody>
                    <a:bodyPr/>
                    <a:lstStyle/>
                    <a:p>
                      <a:r>
                        <a:rPr lang="en-US" sz="1200" dirty="0" smtClean="0">
                          <a:latin typeface="+mn-lt"/>
                        </a:rPr>
                        <a:t>IT &amp; System</a:t>
                      </a:r>
                      <a:r>
                        <a:rPr lang="en-US" sz="1200" baseline="0" dirty="0" smtClean="0">
                          <a:latin typeface="+mn-lt"/>
                        </a:rPr>
                        <a:t> management</a:t>
                      </a:r>
                      <a:endParaRPr lang="en-US" sz="1200" dirty="0">
                        <a:latin typeface="+mn-lt"/>
                      </a:endParaRPr>
                    </a:p>
                  </a:txBody>
                  <a:tcPr>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a:effectLst/>
                          <a:latin typeface="+mn-lt"/>
                          <a:ea typeface="Calibri"/>
                          <a:cs typeface="Times New Roman"/>
                        </a:rPr>
                        <a:t>LEAD D.1</a:t>
                      </a:r>
                    </a:p>
                  </a:txBody>
                  <a:tcPr marL="0" marR="0" marT="0" marB="0">
                    <a:noFill/>
                  </a:tcPr>
                </a:tc>
                <a:tc>
                  <a:txBody>
                    <a:bodyPr/>
                    <a:lstStyle/>
                    <a:p>
                      <a:r>
                        <a:rPr lang="en-US" sz="1200" dirty="0" smtClean="0">
                          <a:latin typeface="+mn-lt"/>
                        </a:rPr>
                        <a:t>Benefits management</a:t>
                      </a:r>
                      <a:endParaRPr lang="en-US" sz="1200" dirty="0">
                        <a:latin typeface="+mn-lt"/>
                      </a:endParaRPr>
                    </a:p>
                  </a:txBody>
                  <a:tcPr>
                    <a:noFill/>
                  </a:tcPr>
                </a:tc>
              </a:tr>
              <a:tr h="191880">
                <a:tc>
                  <a:txBody>
                    <a:bodyPr/>
                    <a:lstStyle/>
                    <a:p>
                      <a:pPr algn="ctr">
                        <a:lnSpc>
                          <a:spcPct val="115000"/>
                        </a:lnSpc>
                        <a:spcAft>
                          <a:spcPts val="0"/>
                        </a:spcAft>
                      </a:pPr>
                      <a:r>
                        <a:rPr lang="en-GB" sz="1200">
                          <a:effectLst/>
                          <a:latin typeface="+mn-lt"/>
                          <a:ea typeface="Calibri"/>
                          <a:cs typeface="Times New Roman"/>
                        </a:rPr>
                        <a:t>LEAD D.2</a:t>
                      </a:r>
                    </a:p>
                  </a:txBody>
                  <a:tcPr marL="0" marR="0" marT="0" marB="0">
                    <a:noFill/>
                  </a:tcPr>
                </a:tc>
                <a:tc>
                  <a:txBody>
                    <a:bodyPr/>
                    <a:lstStyle/>
                    <a:p>
                      <a:r>
                        <a:rPr lang="en-US" sz="1200" dirty="0" smtClean="0">
                          <a:latin typeface="+mn-lt"/>
                        </a:rPr>
                        <a:t>Quality assurance</a:t>
                      </a:r>
                      <a:endParaRPr lang="en-US" sz="1200" dirty="0">
                        <a:latin typeface="+mn-lt"/>
                      </a:endParaRPr>
                    </a:p>
                  </a:txBody>
                  <a:tcPr>
                    <a:noFill/>
                  </a:tcPr>
                </a:tc>
              </a:tr>
              <a:tr h="252522">
                <a:tc>
                  <a:txBody>
                    <a:bodyPr/>
                    <a:lstStyle/>
                    <a:p>
                      <a:pPr algn="ctr">
                        <a:lnSpc>
                          <a:spcPct val="115000"/>
                        </a:lnSpc>
                        <a:spcAft>
                          <a:spcPts val="0"/>
                        </a:spcAft>
                      </a:pPr>
                      <a:r>
                        <a:rPr lang="en-GB" sz="1200">
                          <a:effectLst/>
                          <a:latin typeface="+mn-lt"/>
                          <a:ea typeface="Calibri"/>
                          <a:cs typeface="Times New Roman"/>
                        </a:rPr>
                        <a:t>LEAD D.3</a:t>
                      </a:r>
                    </a:p>
                  </a:txBody>
                  <a:tcPr marL="0" marR="0" marT="0" marB="0">
                    <a:noFill/>
                  </a:tcPr>
                </a:tc>
                <a:tc>
                  <a:txBody>
                    <a:bodyPr/>
                    <a:lstStyle/>
                    <a:p>
                      <a:r>
                        <a:rPr lang="en-US" sz="1200" dirty="0" smtClean="0">
                          <a:latin typeface="+mn-lt"/>
                        </a:rPr>
                        <a:t>Innovation &amp; management </a:t>
                      </a:r>
                      <a:endParaRPr lang="en-US" sz="1200" dirty="0">
                        <a:latin typeface="+mn-lt"/>
                      </a:endParaRPr>
                    </a:p>
                  </a:txBody>
                  <a:tcPr>
                    <a:noFill/>
                  </a:tcPr>
                </a:tc>
              </a:tr>
              <a:tr h="243381">
                <a:tc>
                  <a:txBody>
                    <a:bodyPr/>
                    <a:lstStyle/>
                    <a:p>
                      <a:pPr algn="ctr">
                        <a:lnSpc>
                          <a:spcPct val="115000"/>
                        </a:lnSpc>
                        <a:spcAft>
                          <a:spcPts val="0"/>
                        </a:spcAft>
                      </a:pPr>
                      <a:r>
                        <a:rPr lang="en-GB" sz="1200">
                          <a:effectLst/>
                          <a:latin typeface="+mn-lt"/>
                          <a:ea typeface="Calibri"/>
                          <a:cs typeface="Times New Roman"/>
                        </a:rPr>
                        <a:t>LEAD D.4</a:t>
                      </a:r>
                    </a:p>
                  </a:txBody>
                  <a:tcPr marL="0" marR="0" marT="0" marB="0">
                    <a:noFill/>
                  </a:tcPr>
                </a:tc>
                <a:tc>
                  <a:txBody>
                    <a:bodyPr/>
                    <a:lstStyle/>
                    <a:p>
                      <a:r>
                        <a:rPr lang="en-US" sz="1200" dirty="0" smtClean="0">
                          <a:latin typeface="+mn-lt"/>
                        </a:rPr>
                        <a:t>Emerging</a:t>
                      </a:r>
                      <a:r>
                        <a:rPr lang="en-US" sz="1200" baseline="0" dirty="0" smtClean="0">
                          <a:latin typeface="+mn-lt"/>
                        </a:rPr>
                        <a:t> technology monitoring</a:t>
                      </a:r>
                      <a:endParaRPr lang="en-US" sz="1200" dirty="0">
                        <a:latin typeface="+mn-lt"/>
                      </a:endParaRPr>
                    </a:p>
                  </a:txBody>
                  <a:tcPr>
                    <a:noFill/>
                  </a:tcPr>
                </a:tc>
              </a:tr>
              <a:tr h="262152">
                <a:tc>
                  <a:txBody>
                    <a:bodyPr/>
                    <a:lstStyle/>
                    <a:p>
                      <a:pPr algn="ctr">
                        <a:lnSpc>
                          <a:spcPct val="115000"/>
                        </a:lnSpc>
                        <a:spcAft>
                          <a:spcPts val="0"/>
                        </a:spcAft>
                      </a:pPr>
                      <a:r>
                        <a:rPr lang="en-GB" sz="1200">
                          <a:effectLst/>
                          <a:latin typeface="+mn-lt"/>
                          <a:ea typeface="Calibri"/>
                          <a:cs typeface="Times New Roman"/>
                        </a:rPr>
                        <a:t>LEAD D.5</a:t>
                      </a:r>
                    </a:p>
                  </a:txBody>
                  <a:tcPr marL="0" marR="0" marT="0" marB="0">
                    <a:noFill/>
                  </a:tcPr>
                </a:tc>
                <a:tc>
                  <a:txBody>
                    <a:bodyPr/>
                    <a:lstStyle/>
                    <a:p>
                      <a:r>
                        <a:rPr lang="en-US" sz="1200" dirty="0" smtClean="0">
                          <a:latin typeface="+mn-lt"/>
                        </a:rPr>
                        <a:t>Service acceptance (transition)</a:t>
                      </a:r>
                      <a:endParaRPr lang="en-US" sz="1200" dirty="0">
                        <a:latin typeface="+mn-lt"/>
                      </a:endParaRPr>
                    </a:p>
                  </a:txBody>
                  <a:tcPr>
                    <a:noFill/>
                  </a:tcPr>
                </a:tc>
              </a:tr>
              <a:tr h="225097">
                <a:tc>
                  <a:txBody>
                    <a:bodyPr/>
                    <a:lstStyle/>
                    <a:p>
                      <a:pPr algn="ctr">
                        <a:lnSpc>
                          <a:spcPct val="115000"/>
                        </a:lnSpc>
                        <a:spcAft>
                          <a:spcPts val="0"/>
                        </a:spcAft>
                      </a:pPr>
                      <a:r>
                        <a:rPr lang="en-GB" sz="1200" dirty="0">
                          <a:effectLst/>
                          <a:latin typeface="+mn-lt"/>
                          <a:ea typeface="Calibri"/>
                          <a:cs typeface="Times New Roman"/>
                        </a:rPr>
                        <a:t>LEAD D.6</a:t>
                      </a:r>
                    </a:p>
                  </a:txBody>
                  <a:tcPr marL="0" marR="0" marT="0" marB="0">
                    <a:noFill/>
                  </a:tcPr>
                </a:tc>
                <a:tc>
                  <a:txBody>
                    <a:bodyPr/>
                    <a:lstStyle/>
                    <a:p>
                      <a:r>
                        <a:rPr lang="en-US" sz="1200" dirty="0" smtClean="0">
                          <a:latin typeface="+mn-lt"/>
                        </a:rPr>
                        <a:t>Requirements definition and management</a:t>
                      </a:r>
                      <a:endParaRPr lang="en-US" sz="1200" dirty="0">
                        <a:latin typeface="+mn-lt"/>
                      </a:endParaRP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2773277961"/>
              </p:ext>
            </p:extLst>
          </p:nvPr>
        </p:nvGraphicFramePr>
        <p:xfrm>
          <a:off x="4446261" y="990573"/>
          <a:ext cx="4408510" cy="3939129"/>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e-Governance Leadership </a:t>
                      </a:r>
                      <a:r>
                        <a:rPr lang="en-US" sz="1200" dirty="0" err="1" smtClean="0"/>
                        <a:t>Programme</a:t>
                      </a:r>
                      <a:r>
                        <a:rPr lang="en-US" sz="1200" dirty="0" smtClean="0"/>
                        <a:t> (</a:t>
                      </a:r>
                      <a:r>
                        <a:rPr lang="en-US" sz="1200" dirty="0" err="1" smtClean="0"/>
                        <a:t>eGLP</a:t>
                      </a:r>
                      <a:r>
                        <a:rPr lang="en-US" sz="1200" dirty="0" smtClean="0"/>
                        <a: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a:t>
                      </a:r>
                      <a:r>
                        <a:rPr lang="en-US" sz="1200" baseline="0" dirty="0" smtClean="0"/>
                        <a:t>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Government Process Reengineering*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a:t>
                      </a:r>
                      <a:r>
                        <a:rPr lang="en-US" sz="1200" baseline="0" dirty="0" smtClean="0"/>
                        <a:t>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baseline="0" dirty="0" smtClean="0"/>
                        <a:t> S1 – </a:t>
                      </a:r>
                      <a:r>
                        <a:rPr lang="en-US" sz="1200" baseline="0" dirty="0" err="1" smtClean="0"/>
                        <a:t>eGovernance</a:t>
                      </a:r>
                      <a:r>
                        <a:rPr lang="en-US" sz="1200" baseline="0" dirty="0" smtClean="0"/>
                        <a:t> Project Lifecycle*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a:t>
                      </a:r>
                      <a:r>
                        <a:rPr lang="en-US" sz="1200" baseline="0" dirty="0" smtClean="0"/>
                        <a:t>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Business Models and Public Private Partnership*</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a:t>
                      </a:r>
                      <a:r>
                        <a:rPr lang="en-US" sz="1200" baseline="0" dirty="0" smtClean="0"/>
                        <a:t>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 Service Management</a:t>
                      </a:r>
                      <a:r>
                        <a:rPr lang="en-US" sz="1200" baseline="0" dirty="0" smtClean="0"/>
                        <a:t> Awareness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06</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Implementing Quality Management in Pub Org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Leader</a:t>
            </a:r>
            <a:endParaRPr lang="en-US" dirty="0"/>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6" name="TextBox 5"/>
          <p:cNvSpPr txBox="1"/>
          <p:nvPr/>
        </p:nvSpPr>
        <p:spPr>
          <a:xfrm>
            <a:off x="480798" y="6079351"/>
            <a:ext cx="5452209" cy="276999"/>
          </a:xfrm>
          <a:prstGeom prst="rect">
            <a:avLst/>
          </a:prstGeom>
          <a:noFill/>
        </p:spPr>
        <p:txBody>
          <a:bodyPr wrap="none" rtlCol="0">
            <a:spAutoFit/>
          </a:bodyPr>
          <a:lstStyle/>
          <a:p>
            <a:r>
              <a:rPr lang="en-US" sz="1200" i="1" dirty="0" smtClean="0">
                <a:solidFill>
                  <a:schemeClr val="bg1">
                    <a:lumMod val="50000"/>
                  </a:schemeClr>
                </a:solidFill>
              </a:rPr>
              <a:t>* Note: The duration of the course for the topic should ideally be half day to one day.</a:t>
            </a:r>
            <a:endParaRPr lang="en-US" sz="1200" i="1" dirty="0">
              <a:solidFill>
                <a:schemeClr val="bg1">
                  <a:lumMod val="50000"/>
                </a:schemeClr>
              </a:solidFill>
            </a:endParaRPr>
          </a:p>
        </p:txBody>
      </p:sp>
      <p:sp>
        <p:nvSpPr>
          <p:cNvPr id="2" name="Date Placeholder 1"/>
          <p:cNvSpPr>
            <a:spLocks noGrp="1"/>
          </p:cNvSpPr>
          <p:nvPr>
            <p:ph type="dt" sz="half" idx="10"/>
          </p:nvPr>
        </p:nvSpPr>
        <p:spPr/>
        <p:txBody>
          <a:bodyPr/>
          <a:lstStyle/>
          <a:p>
            <a:fld id="{0A7914D1-A2AF-CD41-91DA-CDC9EB5DE589}"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10" name="Slide Number Placeholder 9"/>
          <p:cNvSpPr>
            <a:spLocks noGrp="1"/>
          </p:cNvSpPr>
          <p:nvPr>
            <p:ph type="sldNum" sz="quarter" idx="12"/>
          </p:nvPr>
        </p:nvSpPr>
        <p:spPr/>
        <p:txBody>
          <a:bodyPr/>
          <a:lstStyle/>
          <a:p>
            <a:fld id="{E3EFD1F4-A990-484A-9B18-0972B4C33AF0}" type="slidenum">
              <a:rPr lang="en-US" smtClean="0"/>
              <a:pPr/>
              <a:t>19</a:t>
            </a:fld>
            <a:endParaRPr lang="en-US"/>
          </a:p>
        </p:txBody>
      </p:sp>
    </p:spTree>
    <p:extLst>
      <p:ext uri="{BB962C8B-B14F-4D97-AF65-F5344CB8AC3E}">
        <p14:creationId xmlns:p14="http://schemas.microsoft.com/office/powerpoint/2010/main" xmlns="" val="31771951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28600" y="1066800"/>
            <a:ext cx="8610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53"/>
          <p:cNvSpPr txBox="1">
            <a:spLocks noChangeArrowheads="1"/>
          </p:cNvSpPr>
          <p:nvPr/>
        </p:nvSpPr>
        <p:spPr bwMode="auto">
          <a:xfrm>
            <a:off x="357158" y="457200"/>
            <a:ext cx="6303074" cy="584775"/>
          </a:xfrm>
          <a:prstGeom prst="rect">
            <a:avLst/>
          </a:prstGeom>
          <a:noFill/>
          <a:ln w="9525">
            <a:noFill/>
            <a:miter lim="800000"/>
            <a:headEnd/>
            <a:tailEnd/>
          </a:ln>
        </p:spPr>
        <p:txBody>
          <a:bodyPr wrap="square">
            <a:spAutoFit/>
          </a:bodyPr>
          <a:lstStyle/>
          <a:p>
            <a:r>
              <a:rPr lang="en-US" sz="3200" b="1" dirty="0" smtClean="0"/>
              <a:t>Genesis</a:t>
            </a:r>
            <a:endParaRPr lang="en-US" sz="3200" b="1" dirty="0">
              <a:solidFill>
                <a:schemeClr val="tx1">
                  <a:lumMod val="65000"/>
                  <a:lumOff val="35000"/>
                </a:schemeClr>
              </a:solidFill>
              <a:latin typeface="Calibri" pitchFamily="34" charset="0"/>
            </a:endParaRPr>
          </a:p>
        </p:txBody>
      </p:sp>
      <p:sp>
        <p:nvSpPr>
          <p:cNvPr id="7" name="TextBox 6"/>
          <p:cNvSpPr txBox="1"/>
          <p:nvPr/>
        </p:nvSpPr>
        <p:spPr>
          <a:xfrm>
            <a:off x="500034" y="1142984"/>
            <a:ext cx="8286808" cy="4893647"/>
          </a:xfrm>
          <a:prstGeom prst="rect">
            <a:avLst/>
          </a:prstGeom>
          <a:noFill/>
          <a:ln>
            <a:noFill/>
          </a:ln>
        </p:spPr>
        <p:txBody>
          <a:bodyPr wrap="square" rtlCol="0">
            <a:spAutoFit/>
          </a:bodyPr>
          <a:lstStyle/>
          <a:p>
            <a:pPr>
              <a:spcBef>
                <a:spcPts val="1200"/>
              </a:spcBef>
              <a:buNone/>
            </a:pPr>
            <a:r>
              <a:rPr lang="en-US" sz="2400" b="1" dirty="0" smtClean="0"/>
              <a:t>Recommendations of the Expert Committee on HR Policy</a:t>
            </a:r>
          </a:p>
          <a:p>
            <a:pPr>
              <a:spcBef>
                <a:spcPts val="1200"/>
              </a:spcBef>
              <a:buNone/>
            </a:pPr>
            <a:r>
              <a:rPr lang="en-US" sz="2000" b="1" dirty="0" smtClean="0">
                <a:solidFill>
                  <a:schemeClr val="accent3">
                    <a:lumMod val="75000"/>
                  </a:schemeClr>
                </a:solidFill>
              </a:rPr>
              <a:t> (HR Policy for e-Governance 2013)</a:t>
            </a:r>
          </a:p>
          <a:p>
            <a:pPr marL="355600" lvl="0" indent="-355600">
              <a:spcBef>
                <a:spcPts val="1200"/>
              </a:spcBef>
              <a:buFont typeface="Arial" pitchFamily="34" charset="0"/>
              <a:buChar char="•"/>
            </a:pPr>
            <a:r>
              <a:rPr lang="en-US" sz="2000" dirty="0" smtClean="0"/>
              <a:t>Develop a competency framework for different groups of stakeholders such as:</a:t>
            </a:r>
            <a:endParaRPr lang="en-IN" sz="2000" dirty="0" smtClean="0"/>
          </a:p>
          <a:p>
            <a:pPr marL="900113" lvl="1" indent="-442913">
              <a:spcBef>
                <a:spcPts val="600"/>
              </a:spcBef>
              <a:buBlip>
                <a:blip r:embed="rId2"/>
              </a:buBlip>
            </a:pPr>
            <a:r>
              <a:rPr lang="en-US" dirty="0" smtClean="0"/>
              <a:t>Civil Service Leadership</a:t>
            </a:r>
            <a:endParaRPr lang="en-IN" dirty="0" smtClean="0"/>
          </a:p>
          <a:p>
            <a:pPr marL="900113" lvl="1" indent="-442913">
              <a:spcBef>
                <a:spcPts val="600"/>
              </a:spcBef>
              <a:buBlip>
                <a:blip r:embed="rId2"/>
              </a:buBlip>
            </a:pPr>
            <a:r>
              <a:rPr lang="en-US" dirty="0" smtClean="0"/>
              <a:t>Mission Leaders and project teams implementing e-Governance projects</a:t>
            </a:r>
            <a:endParaRPr lang="en-IN" dirty="0" smtClean="0"/>
          </a:p>
          <a:p>
            <a:pPr marL="900113" lvl="1" indent="-442913">
              <a:spcBef>
                <a:spcPts val="600"/>
              </a:spcBef>
              <a:buBlip>
                <a:blip r:embed="rId2"/>
              </a:buBlip>
            </a:pPr>
            <a:r>
              <a:rPr lang="en-US" dirty="0" smtClean="0"/>
              <a:t>IT professionals</a:t>
            </a:r>
            <a:endParaRPr lang="en-IN" dirty="0" smtClean="0"/>
          </a:p>
          <a:p>
            <a:pPr marL="900113" lvl="1" indent="-442913">
              <a:spcBef>
                <a:spcPts val="600"/>
              </a:spcBef>
              <a:buBlip>
                <a:blip r:embed="rId2"/>
              </a:buBlip>
            </a:pPr>
            <a:r>
              <a:rPr lang="en-US" dirty="0" smtClean="0"/>
              <a:t>Employees using  e-Governance applications for service delivery</a:t>
            </a:r>
            <a:r>
              <a:rPr lang="en-US" sz="2000" dirty="0" smtClean="0"/>
              <a:t> </a:t>
            </a:r>
          </a:p>
          <a:p>
            <a:pPr marL="355600" indent="-355600" algn="just">
              <a:buFont typeface="Arial" pitchFamily="34" charset="0"/>
              <a:buChar char="•"/>
            </a:pPr>
            <a:endParaRPr lang="en-US" sz="2000" dirty="0" smtClean="0"/>
          </a:p>
          <a:p>
            <a:pPr marL="355600" indent="-355600" algn="just">
              <a:buFont typeface="Arial" pitchFamily="34" charset="0"/>
              <a:buChar char="•"/>
            </a:pPr>
            <a:r>
              <a:rPr lang="en-US" sz="2000" dirty="0" smtClean="0"/>
              <a:t>Also recommended in:</a:t>
            </a:r>
            <a:endParaRPr lang="en-US" sz="2000" dirty="0" smtClean="0"/>
          </a:p>
          <a:p>
            <a:pPr lvl="1" indent="442913">
              <a:spcBef>
                <a:spcPts val="1200"/>
              </a:spcBef>
              <a:buBlip>
                <a:blip r:embed="rId2"/>
              </a:buBlip>
            </a:pPr>
            <a:r>
              <a:rPr lang="en-US" dirty="0" smtClean="0"/>
              <a:t>National Training Policy 2012</a:t>
            </a:r>
          </a:p>
          <a:p>
            <a:pPr lvl="1" indent="442913">
              <a:spcBef>
                <a:spcPts val="1200"/>
              </a:spcBef>
              <a:buBlip>
                <a:blip r:embed="rId2"/>
              </a:buBlip>
            </a:pPr>
            <a:r>
              <a:rPr lang="en-US" dirty="0" err="1" smtClean="0"/>
              <a:t>DoPT</a:t>
            </a:r>
            <a:r>
              <a:rPr lang="en-US" dirty="0" smtClean="0"/>
              <a:t> Competency Dictionary 2014</a:t>
            </a:r>
          </a:p>
          <a:p>
            <a:pPr lvl="1"/>
            <a:endParaRPr lang="en-US" dirty="0" smtClean="0"/>
          </a:p>
        </p:txBody>
      </p:sp>
      <p:pic>
        <p:nvPicPr>
          <p:cNvPr id="13" name="Picture 10" descr="eGCF DRAFT logo.png"/>
          <p:cNvPicPr>
            <a:picLocks noChangeAspect="1"/>
          </p:cNvPicPr>
          <p:nvPr/>
        </p:nvPicPr>
        <p:blipFill rotWithShape="1">
          <a:blip r:embed="rId3" cstate="print"/>
          <a:srcRect l="16249" r="14755" b="17916"/>
          <a:stretch/>
        </p:blipFill>
        <p:spPr bwMode="auto">
          <a:xfrm>
            <a:off x="7282771" y="0"/>
            <a:ext cx="1729491" cy="9186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Leader</a:t>
            </a:r>
            <a:endParaRPr lang="en-US" dirty="0"/>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2294531251"/>
              </p:ext>
            </p:extLst>
          </p:nvPr>
        </p:nvGraphicFramePr>
        <p:xfrm>
          <a:off x="294831" y="1261109"/>
          <a:ext cx="8482852" cy="4851400"/>
        </p:xfrm>
        <a:graphic>
          <a:graphicData uri="http://schemas.openxmlformats.org/drawingml/2006/table">
            <a:tbl>
              <a:tblPr firstRow="1" bandRow="1">
                <a:tableStyleId>{5C22544A-7EE6-4342-B048-85BDC9FD1C3A}</a:tableStyleId>
              </a:tblPr>
              <a:tblGrid>
                <a:gridCol w="952529"/>
                <a:gridCol w="7530323"/>
              </a:tblGrid>
              <a:tr h="370840">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Knowledge</a:t>
                      </a:r>
                      <a:endParaRPr lang="en-US" sz="1200" b="1" dirty="0"/>
                    </a:p>
                  </a:txBody>
                  <a:tcPr/>
                </a:tc>
                <a:tc>
                  <a:txBody>
                    <a:bodyPr/>
                    <a:lstStyle/>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budgeting and other relevant Government Rules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a:t>
                      </a:r>
                      <a:r>
                        <a:rPr lang="en-US" sz="1200" baseline="0" dirty="0" smtClean="0">
                          <a:latin typeface="+mn-lt"/>
                        </a:rPr>
                        <a:t>s-</a:t>
                      </a:r>
                      <a:r>
                        <a:rPr lang="en-US" sz="1200" dirty="0" smtClean="0">
                          <a:latin typeface="+mn-lt"/>
                        </a:rPr>
                        <a:t> BOO (Build -Operate -Own)/BOOT S(Build -Operate –Own- Transfer) Service Contracts,</a:t>
                      </a:r>
                      <a:r>
                        <a:rPr lang="en-US" sz="1200" baseline="0" dirty="0" smtClean="0">
                          <a:latin typeface="+mn-lt"/>
                        </a:rPr>
                        <a:t> Management Contracts (Concessions), Lease Contracts (JVs)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Public,</a:t>
                      </a:r>
                      <a:r>
                        <a:rPr lang="en-US" sz="1200" baseline="0" dirty="0" smtClean="0">
                          <a:latin typeface="+mn-lt"/>
                        </a:rPr>
                        <a:t> Private and Project Financing options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e-Governance Lifecycle, e-Governance best practices, Project/Software Development Lifecycle (SDLC)</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(Power point, Excel, Word), Email, Collaboration tools, </a:t>
                      </a:r>
                      <a:r>
                        <a:rPr lang="en-US" sz="1200" baseline="0" dirty="0" err="1" smtClean="0">
                          <a:latin typeface="+mn-lt"/>
                        </a:rPr>
                        <a:t>eOffice</a:t>
                      </a:r>
                      <a:endParaRPr lang="en-US" sz="1200" baseline="0" dirty="0" smtClean="0">
                        <a:latin typeface="+mn-lt"/>
                      </a:endParaRPr>
                    </a:p>
                    <a:p>
                      <a:pPr marL="171450" lvl="0" indent="-171450" algn="l">
                        <a:buFont typeface="Arial"/>
                        <a:buChar char="•"/>
                      </a:pPr>
                      <a:endParaRPr lang="en-US" sz="1200" dirty="0" smtClean="0">
                        <a:latin typeface="+mn-lt"/>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 rules under IT Act,</a:t>
                      </a:r>
                      <a:r>
                        <a:rPr lang="en-US" sz="1200" baseline="0" dirty="0" smtClean="0">
                          <a:latin typeface="+mn-lt"/>
                        </a:rPr>
                        <a:t> </a:t>
                      </a:r>
                      <a:r>
                        <a:rPr lang="en-US" sz="1200" dirty="0" smtClean="0">
                          <a:latin typeface="+mn-lt"/>
                        </a:rPr>
                        <a:t>Right to Information Act – 2005</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a:t>
                      </a:r>
                      <a:r>
                        <a:rPr lang="en-US" sz="1200" baseline="0" dirty="0" smtClean="0">
                          <a:latin typeface="+mn-lt"/>
                        </a:rPr>
                        <a:t> Service Management / Operations (ITIL)</a:t>
                      </a:r>
                      <a:r>
                        <a:rPr lang="en-US" sz="1200" dirty="0" smtClean="0">
                          <a:latin typeface="+mn-lt"/>
                        </a:rPr>
                        <a:t>, Capability Maturity Models</a:t>
                      </a:r>
                      <a:r>
                        <a:rPr lang="en-US" sz="1200" baseline="0" dirty="0" smtClean="0">
                          <a:latin typeface="+mn-lt"/>
                        </a:rPr>
                        <a:t> (</a:t>
                      </a:r>
                      <a:r>
                        <a:rPr lang="en-US" sz="1200" dirty="0" smtClean="0">
                          <a:latin typeface="+mn-lt"/>
                        </a:rPr>
                        <a:t>CMM),</a:t>
                      </a:r>
                      <a:r>
                        <a:rPr lang="en-US" sz="1200" baseline="0" dirty="0" smtClean="0">
                          <a:latin typeface="+mn-lt"/>
                        </a:rPr>
                        <a:t> a recognized project management method (PMI/PRINCE 2 / CIMM),</a:t>
                      </a:r>
                      <a:r>
                        <a:rPr lang="en-US" sz="1200" dirty="0" smtClean="0">
                          <a:latin typeface="+mn-lt"/>
                        </a:rPr>
                        <a:t> and Six Sigma</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Enterprise</a:t>
                      </a:r>
                      <a:r>
                        <a:rPr lang="en-US" sz="1200" baseline="0" dirty="0" smtClean="0">
                          <a:latin typeface="+mn-lt"/>
                        </a:rPr>
                        <a:t> Architecture </a:t>
                      </a:r>
                      <a:endParaRPr lang="en-US" sz="1200" dirty="0" smtClean="0">
                        <a:latin typeface="+mn-lt"/>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endParaRPr lang="en-US" sz="1200" baseline="0" dirty="0" smtClean="0">
                        <a:latin typeface="+mn-lt"/>
                      </a:endParaRPr>
                    </a:p>
                  </a:txBody>
                  <a:tcPr/>
                </a:tc>
              </a:tr>
              <a:tr h="370840">
                <a:tc>
                  <a:txBody>
                    <a:bodyPr/>
                    <a:lstStyle/>
                    <a:p>
                      <a:r>
                        <a:rPr lang="en-US" sz="1200" b="1" dirty="0" smtClean="0"/>
                        <a:t>Awareness</a:t>
                      </a:r>
                      <a:endParaRPr lang="en-US" sz="1200" b="1" dirty="0"/>
                    </a:p>
                  </a:txBody>
                  <a:tcPr/>
                </a:tc>
                <a:tc>
                  <a:txBody>
                    <a:bodyPr/>
                    <a:lstStyle/>
                    <a:p>
                      <a:pPr marL="171450" indent="-171450">
                        <a:buFont typeface="Arial"/>
                        <a:buChar char="•"/>
                      </a:pPr>
                      <a:r>
                        <a:rPr lang="en-US" sz="1200" dirty="0" smtClean="0"/>
                        <a:t>ISO 20001 , ISO/IEC 27001(Information Security Management Standards) , ISO/IEC 20000 (IT Service Management Standards), IS -15700 (Quality Management Systems Standards)</a:t>
                      </a:r>
                    </a:p>
                    <a:p>
                      <a:pPr marL="171450" lvl="0" indent="-171450" algn="l">
                        <a:buFont typeface="Arial"/>
                        <a:buChar char="•"/>
                      </a:pPr>
                      <a:r>
                        <a:rPr lang="en-US" sz="1200" baseline="0" dirty="0" smtClean="0">
                          <a:latin typeface="+mn-lt"/>
                        </a:rPr>
                        <a:t>Cloud Computing, Big Data, Mobile, Social Media, Green IT</a:t>
                      </a:r>
                    </a:p>
                    <a:p>
                      <a:pPr marL="171450" lvl="0" indent="-171450" algn="l">
                        <a:buFont typeface="Arial"/>
                        <a:buChar char="•"/>
                      </a:pPr>
                      <a:r>
                        <a:rPr lang="en-US" sz="1200" baseline="0" dirty="0" smtClean="0">
                          <a:latin typeface="+mn-lt"/>
                        </a:rPr>
                        <a:t>New and emerging technologies such as Predictive Analytics, Speech Recognition, Local Intelligence, Biometric Authentication Methods, Consumer Telematics, Virtual Assistants</a:t>
                      </a:r>
                    </a:p>
                    <a:p>
                      <a:pPr marL="171450" lvl="0" indent="-171450" algn="l">
                        <a:buFont typeface="Arial"/>
                        <a:buChar char="•"/>
                      </a:pPr>
                      <a:r>
                        <a:rPr lang="en-US" sz="1200" baseline="0" dirty="0" smtClean="0">
                          <a:latin typeface="+mn-lt"/>
                        </a:rPr>
                        <a:t>Common programming languages,  operating systems and web technologies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22FBCA0E-99F9-AF47-B86D-3C602482B306}" type="datetime8">
              <a:rPr lang="en-GB" smtClean="0"/>
              <a:pPr/>
              <a:t>13/03/2014 15:41</a:t>
            </a:fld>
            <a:endParaRPr lang="en-US"/>
          </a:p>
        </p:txBody>
      </p:sp>
      <p:sp>
        <p:nvSpPr>
          <p:cNvPr id="7" name="Footer Placeholder 6"/>
          <p:cNvSpPr>
            <a:spLocks noGrp="1"/>
          </p:cNvSpPr>
          <p:nvPr>
            <p:ph type="ftr" sz="quarter" idx="11"/>
          </p:nvPr>
        </p:nvSpPr>
        <p:spPr/>
        <p:txBody>
          <a:bodyPr/>
          <a:lstStyle/>
          <a:p>
            <a:r>
              <a:rPr lang="en-US" smtClean="0"/>
              <a:t>eGCF DRAFT version 0.17</a:t>
            </a:r>
            <a:endParaRPr lang="en-US"/>
          </a:p>
        </p:txBody>
      </p:sp>
      <p:sp>
        <p:nvSpPr>
          <p:cNvPr id="9" name="Slide Number Placeholder 8"/>
          <p:cNvSpPr>
            <a:spLocks noGrp="1"/>
          </p:cNvSpPr>
          <p:nvPr>
            <p:ph type="sldNum" sz="quarter" idx="12"/>
          </p:nvPr>
        </p:nvSpPr>
        <p:spPr/>
        <p:txBody>
          <a:bodyPr/>
          <a:lstStyle/>
          <a:p>
            <a:fld id="{E3EFD1F4-A990-484A-9B18-0972B4C33AF0}" type="slidenum">
              <a:rPr lang="en-US" smtClean="0"/>
              <a:pPr/>
              <a:t>20</a:t>
            </a:fld>
            <a:endParaRPr lang="en-US"/>
          </a:p>
        </p:txBody>
      </p:sp>
    </p:spTree>
    <p:extLst>
      <p:ext uri="{BB962C8B-B14F-4D97-AF65-F5344CB8AC3E}">
        <p14:creationId xmlns:p14="http://schemas.microsoft.com/office/powerpoint/2010/main" xmlns="" val="33980689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87530" y="3110902"/>
            <a:ext cx="5276405"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Chief Information Officer (CIO)</a:t>
            </a:r>
            <a:endParaRPr lang="en-US" sz="3200" dirty="0"/>
          </a:p>
        </p:txBody>
      </p:sp>
      <p:sp>
        <p:nvSpPr>
          <p:cNvPr id="3" name="Date Placeholder 2"/>
          <p:cNvSpPr>
            <a:spLocks noGrp="1"/>
          </p:cNvSpPr>
          <p:nvPr>
            <p:ph type="dt" sz="half" idx="10"/>
          </p:nvPr>
        </p:nvSpPr>
        <p:spPr/>
        <p:txBody>
          <a:bodyPr/>
          <a:lstStyle/>
          <a:p>
            <a:fld id="{6DB000FC-8E5C-CE4B-B3D0-E2553DBB560D}" type="datetime8">
              <a:rPr lang="en-GB" smtClean="0"/>
              <a:pPr/>
              <a:t>13/03/2014 15:41</a:t>
            </a:fld>
            <a:endParaRPr lang="en-US"/>
          </a:p>
        </p:txBody>
      </p:sp>
      <p:sp>
        <p:nvSpPr>
          <p:cNvPr id="7" name="TextBox 6"/>
          <p:cNvSpPr txBox="1"/>
          <p:nvPr/>
        </p:nvSpPr>
        <p:spPr>
          <a:xfrm>
            <a:off x="4247877" y="2508712"/>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21</a:t>
            </a:fld>
            <a:endParaRPr lang="en-US"/>
          </a:p>
        </p:txBody>
      </p:sp>
    </p:spTree>
    <p:extLst>
      <p:ext uri="{BB962C8B-B14F-4D97-AF65-F5344CB8AC3E}">
        <p14:creationId xmlns:p14="http://schemas.microsoft.com/office/powerpoint/2010/main" xmlns="" val="32567302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934277"/>
            <a:ext cx="8621317" cy="5422074"/>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62500" lnSpcReduction="20000"/>
          </a:bodyPr>
          <a:lstStyle/>
          <a:p>
            <a:r>
              <a:rPr lang="en-US" sz="2000" dirty="0" smtClean="0"/>
              <a:t>A ‘Chief Information Officer (CIO)’ is a person who</a:t>
            </a:r>
          </a:p>
          <a:p>
            <a:endParaRPr lang="en-US" sz="2000" dirty="0" smtClean="0"/>
          </a:p>
          <a:p>
            <a:pPr marL="342900" indent="-342900">
              <a:buFont typeface="+mj-lt"/>
              <a:buAutoNum type="arabicPeriod"/>
            </a:pPr>
            <a:r>
              <a:rPr lang="en-US" sz="2000" dirty="0" smtClean="0"/>
              <a:t>Governs </a:t>
            </a:r>
            <a:r>
              <a:rPr lang="en-US" sz="2000" dirty="0"/>
              <a:t>Information and Information Technology at the highest level within </a:t>
            </a:r>
            <a:r>
              <a:rPr lang="en-US" sz="2000" dirty="0" smtClean="0"/>
              <a:t>a Ministry / Department (Heads the Electronic Service Division - ESD). </a:t>
            </a:r>
          </a:p>
          <a:p>
            <a:pPr marL="342900" indent="-342900">
              <a:buFont typeface="+mj-lt"/>
              <a:buAutoNum type="arabicPeriod"/>
            </a:pPr>
            <a:endParaRPr lang="en-US" sz="2000" dirty="0"/>
          </a:p>
          <a:p>
            <a:pPr marL="342900" indent="-342900">
              <a:buFont typeface="+mj-lt"/>
              <a:buAutoNum type="arabicPeriod"/>
            </a:pPr>
            <a:r>
              <a:rPr lang="en-US" sz="2000" dirty="0"/>
              <a:t>Conceptualizes </a:t>
            </a:r>
            <a:r>
              <a:rPr lang="en-US" sz="2000" dirty="0" smtClean="0"/>
              <a:t>new ICT and e-Governance </a:t>
            </a:r>
            <a:r>
              <a:rPr lang="en-US" sz="2000" dirty="0"/>
              <a:t>projects, prioritizes </a:t>
            </a:r>
            <a:r>
              <a:rPr lang="en-US" sz="2000" dirty="0" smtClean="0"/>
              <a:t>existing projects, </a:t>
            </a:r>
            <a:r>
              <a:rPr lang="en-US" sz="2000" dirty="0"/>
              <a:t>provides strategic and operational advice, vets project proposals, helps in building right capacity, raises awareness and strengthens information security in line with the directions, policies, and standards of Government of India. Publishes a list of public services to be delivered electronically</a:t>
            </a:r>
            <a:r>
              <a:rPr lang="en-US" sz="2000" dirty="0" smtClean="0"/>
              <a:t>;</a:t>
            </a:r>
          </a:p>
          <a:p>
            <a:pPr marL="342900" indent="-342900">
              <a:buFont typeface="+mj-lt"/>
              <a:buAutoNum type="arabicPeriod"/>
            </a:pPr>
            <a:endParaRPr lang="en-US" sz="2000" dirty="0"/>
          </a:p>
          <a:p>
            <a:pPr marL="342900" indent="-342900">
              <a:buFont typeface="+mj-lt"/>
              <a:buAutoNum type="arabicPeriod"/>
            </a:pPr>
            <a:r>
              <a:rPr lang="en-US" sz="2000" dirty="0"/>
              <a:t>Provides strategic and operational advice on an ongoing basis to </a:t>
            </a:r>
            <a:r>
              <a:rPr lang="en-US" sz="2000" dirty="0" smtClean="0"/>
              <a:t>Secretary/Leader </a:t>
            </a:r>
            <a:r>
              <a:rPr lang="en-US" sz="2000" dirty="0"/>
              <a:t>on e-Gov issues and opportunities to use ICT to improve services to citizens, businesses and other entities as well as to improve the efficiency and effectiveness of departmental operations. Coordinates with key stakeholders </a:t>
            </a:r>
            <a:r>
              <a:rPr lang="en-US" sz="2000" dirty="0" smtClean="0"/>
              <a:t>such as </a:t>
            </a:r>
            <a:r>
              <a:rPr lang="en-US" sz="2000" dirty="0" err="1" smtClean="0"/>
              <a:t>DeitY</a:t>
            </a:r>
            <a:r>
              <a:rPr lang="en-US" sz="2000" dirty="0"/>
              <a:t>, </a:t>
            </a:r>
            <a:r>
              <a:rPr lang="en-US" sz="2000" dirty="0" err="1"/>
              <a:t>NeGD</a:t>
            </a:r>
            <a:r>
              <a:rPr lang="en-US" sz="2000" dirty="0"/>
              <a:t>, NIC, </a:t>
            </a:r>
            <a:r>
              <a:rPr lang="en-US" sz="2000" dirty="0" smtClean="0"/>
              <a:t>NISG and key partners/suppliers;</a:t>
            </a:r>
          </a:p>
          <a:p>
            <a:pPr marL="342900" indent="-342900">
              <a:buFont typeface="+mj-lt"/>
              <a:buAutoNum type="arabicPeriod"/>
            </a:pPr>
            <a:endParaRPr lang="en-US" sz="2000" dirty="0"/>
          </a:p>
          <a:p>
            <a:pPr marL="342900" indent="-342900">
              <a:buFont typeface="+mj-lt"/>
              <a:buAutoNum type="arabicPeriod"/>
            </a:pPr>
            <a:r>
              <a:rPr lang="en-US" sz="2000" dirty="0" smtClean="0"/>
              <a:t>Manages and controls e-Governance/IT budget;</a:t>
            </a:r>
          </a:p>
          <a:p>
            <a:pPr marL="342900" indent="-342900">
              <a:buFont typeface="+mj-lt"/>
              <a:buAutoNum type="arabicPeriod"/>
            </a:pPr>
            <a:endParaRPr lang="en-US" sz="2000" dirty="0" smtClean="0"/>
          </a:p>
          <a:p>
            <a:pPr marL="342900" indent="-342900">
              <a:buFont typeface="+mj-lt"/>
              <a:buAutoNum type="arabicPeriod"/>
            </a:pPr>
            <a:r>
              <a:rPr lang="en-US" sz="2000" dirty="0" smtClean="0"/>
              <a:t>Formulates policies and standards for  security (data, infrastructure inc. cyber security) , service delivery mechanism, interoperability, common infrastructure/services, processes, architecture and design </a:t>
            </a:r>
            <a:r>
              <a:rPr lang="en-US" sz="2000" dirty="0"/>
              <a:t>across various e</a:t>
            </a:r>
            <a:r>
              <a:rPr lang="en-US" sz="2000" dirty="0" smtClean="0"/>
              <a:t>-Governance initiatives; </a:t>
            </a:r>
          </a:p>
          <a:p>
            <a:pPr marL="342900" indent="-342900">
              <a:buFont typeface="+mj-lt"/>
              <a:buAutoNum type="arabicPeriod"/>
            </a:pPr>
            <a:endParaRPr lang="en-US" sz="2000" dirty="0" smtClean="0"/>
          </a:p>
          <a:p>
            <a:pPr marL="342900" indent="-342900">
              <a:buFont typeface="+mj-lt"/>
              <a:buAutoNum type="arabicPeriod"/>
            </a:pPr>
            <a:r>
              <a:rPr lang="en-US" sz="2000" dirty="0"/>
              <a:t>Plans, assists and oversees (in some cases implements) e-Governance projects and activities across a Ministry / </a:t>
            </a:r>
            <a:r>
              <a:rPr lang="en-US" sz="2000" dirty="0" smtClean="0"/>
              <a:t>Department</a:t>
            </a:r>
            <a:r>
              <a:rPr lang="en-US" sz="2000" dirty="0"/>
              <a:t>;</a:t>
            </a:r>
          </a:p>
          <a:p>
            <a:pPr marL="342900" indent="-342900">
              <a:buFont typeface="+mj-lt"/>
              <a:buAutoNum type="arabicPeriod"/>
            </a:pPr>
            <a:endParaRPr lang="en-US" sz="2000" dirty="0" smtClean="0"/>
          </a:p>
          <a:p>
            <a:pPr marL="342900" indent="-342900">
              <a:buFont typeface="+mj-lt"/>
              <a:buAutoNum type="arabicPeriod"/>
            </a:pPr>
            <a:r>
              <a:rPr lang="en-US" sz="2000" dirty="0" smtClean="0"/>
              <a:t>Functions as an independent and objective body that reviews and evaluates compliance issues/concerns within the Ministry / Department’s e-Governance </a:t>
            </a:r>
            <a:r>
              <a:rPr lang="en-US" sz="2000" dirty="0" err="1" smtClean="0"/>
              <a:t>programmes</a:t>
            </a:r>
            <a:r>
              <a:rPr lang="en-US" sz="2000" dirty="0" smtClean="0"/>
              <a:t>;</a:t>
            </a:r>
          </a:p>
          <a:p>
            <a:pPr marL="342900" indent="-342900">
              <a:buFont typeface="+mj-lt"/>
              <a:buAutoNum type="arabicPeriod"/>
            </a:pPr>
            <a:endParaRPr lang="en-US" sz="2000" dirty="0"/>
          </a:p>
          <a:p>
            <a:pPr marL="342900" indent="-342900">
              <a:buFont typeface="+mj-lt"/>
              <a:buAutoNum type="arabicPeriod"/>
            </a:pPr>
            <a:r>
              <a:rPr lang="en-US" sz="2000" dirty="0" smtClean="0"/>
              <a:t>Takes </a:t>
            </a:r>
            <a:r>
              <a:rPr lang="en-US" sz="2000" dirty="0"/>
              <a:t>appropriate steps to build capacity for existing and new e</a:t>
            </a:r>
            <a:r>
              <a:rPr lang="en-US" sz="2000" dirty="0" smtClean="0"/>
              <a:t>-Governance </a:t>
            </a:r>
            <a:r>
              <a:rPr lang="en-US" sz="2000" dirty="0"/>
              <a:t>initiatives to ensure timely  availability of </a:t>
            </a:r>
            <a:r>
              <a:rPr lang="en-US" sz="2000" dirty="0" smtClean="0"/>
              <a:t>talent. Equips </a:t>
            </a:r>
            <a:r>
              <a:rPr lang="en-US" sz="2000" dirty="0"/>
              <a:t>staff with new tools and technologies to deliver best possible citizen centric </a:t>
            </a:r>
            <a:r>
              <a:rPr lang="en-US" sz="2000" dirty="0" smtClean="0"/>
              <a:t>services, ensures that staff behavior in the program or department meets the Government of India’s Standards of Conduct;</a:t>
            </a:r>
          </a:p>
          <a:p>
            <a:pPr marL="342900" indent="-342900">
              <a:buFont typeface="+mj-lt"/>
              <a:buAutoNum type="arabicPeriod"/>
            </a:pPr>
            <a:endParaRPr lang="en-US" sz="2000" dirty="0"/>
          </a:p>
          <a:p>
            <a:pPr marL="342900" indent="-342900">
              <a:buFont typeface="+mj-lt"/>
              <a:buAutoNum type="arabicPeriod"/>
            </a:pPr>
            <a:r>
              <a:rPr lang="en-US" sz="2000" dirty="0" smtClean="0"/>
              <a:t>Ensures continuous improvements/further enhancements, change management and support innovation. </a:t>
            </a:r>
            <a:endParaRPr lang="en-US" sz="2000" dirty="0"/>
          </a:p>
        </p:txBody>
      </p:sp>
      <p:sp>
        <p:nvSpPr>
          <p:cNvPr id="9" name="Rounded Rectangle 8"/>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Information Officer</a:t>
            </a:r>
            <a:endParaRPr lang="en-US" dirty="0"/>
          </a:p>
        </p:txBody>
      </p:sp>
      <p:sp>
        <p:nvSpPr>
          <p:cNvPr id="10" name="TextBox 9"/>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39F2DD10-60FB-C646-B0CC-2ED9E5651150}"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22</a:t>
            </a:fld>
            <a:endParaRPr lang="en-US"/>
          </a:p>
        </p:txBody>
      </p:sp>
    </p:spTree>
    <p:extLst>
      <p:ext uri="{BB962C8B-B14F-4D97-AF65-F5344CB8AC3E}">
        <p14:creationId xmlns:p14="http://schemas.microsoft.com/office/powerpoint/2010/main" xmlns="" val="3189015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014248870"/>
              </p:ext>
            </p:extLst>
          </p:nvPr>
        </p:nvGraphicFramePr>
        <p:xfrm>
          <a:off x="365335" y="1002751"/>
          <a:ext cx="3893954" cy="5036165"/>
        </p:xfrm>
        <a:graphic>
          <a:graphicData uri="http://schemas.openxmlformats.org/drawingml/2006/table">
            <a:tbl>
              <a:tblPr firstRow="1" bandRow="1">
                <a:tableStyleId>{F2DE63D5-997A-4646-A377-4702673A728D}</a:tableStyleId>
              </a:tblPr>
              <a:tblGrid>
                <a:gridCol w="923672"/>
                <a:gridCol w="2970282"/>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dirty="0">
                          <a:effectLst/>
                          <a:latin typeface="+mn-lt"/>
                          <a:ea typeface="Calibri"/>
                          <a:cs typeface="Times New Roman"/>
                        </a:rPr>
                        <a:t>CIO 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IT </a:t>
                      </a:r>
                      <a:r>
                        <a:rPr lang="en-GB" sz="1200" dirty="0" smtClean="0">
                          <a:effectLst/>
                          <a:latin typeface="+mn-lt"/>
                          <a:ea typeface="Calibri"/>
                          <a:cs typeface="Times New Roman"/>
                        </a:rPr>
                        <a:t>governance (strategy)</a:t>
                      </a:r>
                      <a:endParaRPr lang="en-GB" sz="1800" dirty="0">
                        <a:effectLst/>
                        <a:latin typeface="+mn-lt"/>
                        <a:ea typeface="Calibri"/>
                        <a:cs typeface="Times New Roman"/>
                      </a:endParaRPr>
                    </a:p>
                  </a:txBody>
                  <a:tcPr marL="0" marR="0" marT="0" marB="0">
                    <a:noFill/>
                  </a:tcPr>
                </a:tc>
              </a:tr>
              <a:tr h="297759">
                <a:tc>
                  <a:txBody>
                    <a:bodyPr/>
                    <a:lstStyle/>
                    <a:p>
                      <a:pPr algn="ctr">
                        <a:lnSpc>
                          <a:spcPct val="115000"/>
                        </a:lnSpc>
                        <a:spcAft>
                          <a:spcPts val="0"/>
                        </a:spcAft>
                      </a:pPr>
                      <a:r>
                        <a:rPr lang="en-GB" sz="1200" dirty="0">
                          <a:effectLst/>
                          <a:latin typeface="+mn-lt"/>
                          <a:ea typeface="Calibri"/>
                          <a:cs typeface="Times New Roman"/>
                        </a:rPr>
                        <a:t>CIO P.02</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IT </a:t>
                      </a:r>
                      <a:r>
                        <a:rPr lang="en-GB" sz="1200" dirty="0" smtClean="0">
                          <a:effectLst/>
                          <a:latin typeface="+mn-lt"/>
                          <a:ea typeface="Calibri"/>
                          <a:cs typeface="Times New Roman"/>
                        </a:rPr>
                        <a:t>management</a:t>
                      </a:r>
                      <a:endParaRPr lang="en-GB" sz="1800" dirty="0">
                        <a:effectLst/>
                        <a:latin typeface="+mn-lt"/>
                        <a:ea typeface="Calibri"/>
                        <a:cs typeface="Times New Roman"/>
                      </a:endParaRPr>
                    </a:p>
                  </a:txBody>
                  <a:tcPr marL="0" marR="0" marT="0" marB="0">
                    <a:noFill/>
                  </a:tcPr>
                </a:tc>
              </a:tr>
              <a:tr h="216267">
                <a:tc>
                  <a:txBody>
                    <a:bodyPr/>
                    <a:lstStyle/>
                    <a:p>
                      <a:pPr algn="ctr">
                        <a:lnSpc>
                          <a:spcPct val="115000"/>
                        </a:lnSpc>
                        <a:spcAft>
                          <a:spcPts val="0"/>
                        </a:spcAft>
                      </a:pPr>
                      <a:r>
                        <a:rPr lang="en-GB" sz="1200">
                          <a:effectLst/>
                          <a:latin typeface="+mn-lt"/>
                          <a:ea typeface="Calibri"/>
                          <a:cs typeface="Times New Roman"/>
                        </a:rPr>
                        <a:t>CIO P.03</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Continuity management</a:t>
                      </a:r>
                      <a:endParaRPr lang="en-GB" sz="1800" dirty="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200">
                          <a:effectLst/>
                          <a:latin typeface="+mn-lt"/>
                          <a:ea typeface="Calibri"/>
                          <a:cs typeface="Times New Roman"/>
                        </a:rPr>
                        <a:t>CIO P.04</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Business process </a:t>
                      </a:r>
                      <a:r>
                        <a:rPr lang="en-GB" sz="1200" dirty="0" smtClean="0">
                          <a:effectLst/>
                          <a:latin typeface="+mn-lt"/>
                          <a:ea typeface="Calibri"/>
                          <a:cs typeface="Times New Roman"/>
                        </a:rPr>
                        <a:t>improvement (re-engineering)</a:t>
                      </a:r>
                      <a:endParaRPr lang="en-GB" sz="1800" dirty="0">
                        <a:effectLst/>
                        <a:latin typeface="+mn-lt"/>
                        <a:ea typeface="Calibri"/>
                        <a:cs typeface="Times New Roman"/>
                      </a:endParaRPr>
                    </a:p>
                  </a:txBody>
                  <a:tcPr marL="0" marR="0" marT="0" marB="0">
                    <a:noFill/>
                  </a:tcPr>
                </a:tc>
              </a:tr>
              <a:tr h="164937">
                <a:tc>
                  <a:txBody>
                    <a:bodyPr/>
                    <a:lstStyle/>
                    <a:p>
                      <a:pPr algn="ctr">
                        <a:lnSpc>
                          <a:spcPct val="115000"/>
                        </a:lnSpc>
                        <a:spcAft>
                          <a:spcPts val="0"/>
                        </a:spcAft>
                      </a:pPr>
                      <a:r>
                        <a:rPr lang="en-GB" sz="1200">
                          <a:effectLst/>
                          <a:latin typeface="+mn-lt"/>
                          <a:ea typeface="Calibri"/>
                          <a:cs typeface="Times New Roman"/>
                        </a:rPr>
                        <a:t>CIO P.05</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Stakeholder relationship management</a:t>
                      </a:r>
                      <a:endParaRPr lang="en-GB" sz="18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200">
                          <a:effectLst/>
                          <a:latin typeface="+mn-lt"/>
                          <a:ea typeface="Calibri"/>
                          <a:cs typeface="Times New Roman"/>
                        </a:rPr>
                        <a:t>CIO P.06</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Information security</a:t>
                      </a:r>
                      <a:endParaRPr lang="en-GB" sz="1800" dirty="0">
                        <a:effectLst/>
                        <a:latin typeface="+mn-lt"/>
                        <a:ea typeface="Calibri"/>
                        <a:cs typeface="Times New Roman"/>
                      </a:endParaRPr>
                    </a:p>
                  </a:txBody>
                  <a:tcPr marL="0" marR="0" marT="0" marB="0">
                    <a:noFill/>
                  </a:tcPr>
                </a:tc>
              </a:tr>
              <a:tr h="211305">
                <a:tc>
                  <a:txBody>
                    <a:bodyPr/>
                    <a:lstStyle/>
                    <a:p>
                      <a:pPr algn="ctr">
                        <a:lnSpc>
                          <a:spcPct val="115000"/>
                        </a:lnSpc>
                        <a:spcAft>
                          <a:spcPts val="0"/>
                        </a:spcAft>
                      </a:pPr>
                      <a:r>
                        <a:rPr lang="en-GB" sz="1200">
                          <a:effectLst/>
                          <a:latin typeface="+mn-lt"/>
                          <a:ea typeface="Calibri"/>
                          <a:cs typeface="Times New Roman"/>
                        </a:rPr>
                        <a:t>CIO P.07</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Emerging </a:t>
                      </a:r>
                      <a:r>
                        <a:rPr lang="en-GB" sz="1200" dirty="0" smtClean="0">
                          <a:effectLst/>
                          <a:latin typeface="+mn-lt"/>
                          <a:ea typeface="Calibri"/>
                          <a:cs typeface="Times New Roman"/>
                        </a:rPr>
                        <a:t>technology monitoring</a:t>
                      </a:r>
                      <a:endParaRPr lang="en-GB" sz="1800" dirty="0">
                        <a:effectLst/>
                        <a:latin typeface="+mn-lt"/>
                        <a:ea typeface="Calibri"/>
                        <a:cs typeface="Times New Roman"/>
                      </a:endParaRPr>
                    </a:p>
                  </a:txBody>
                  <a:tcPr marL="0" marR="0" marT="0" marB="0">
                    <a:noFill/>
                  </a:tcPr>
                </a:tc>
              </a:tr>
              <a:tr h="199597">
                <a:tc>
                  <a:txBody>
                    <a:bodyPr/>
                    <a:lstStyle/>
                    <a:p>
                      <a:pPr algn="ctr">
                        <a:lnSpc>
                          <a:spcPct val="115000"/>
                        </a:lnSpc>
                        <a:spcAft>
                          <a:spcPts val="0"/>
                        </a:spcAft>
                      </a:pPr>
                      <a:r>
                        <a:rPr lang="en-GB" sz="1200">
                          <a:effectLst/>
                          <a:latin typeface="+mn-lt"/>
                          <a:ea typeface="Calibri"/>
                          <a:cs typeface="Times New Roman"/>
                        </a:rPr>
                        <a:t>CIO P.08</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Service </a:t>
                      </a:r>
                      <a:r>
                        <a:rPr lang="en-GB" sz="1200" dirty="0" smtClean="0">
                          <a:effectLst/>
                          <a:latin typeface="+mn-lt"/>
                          <a:ea typeface="Calibri"/>
                          <a:cs typeface="Times New Roman"/>
                        </a:rPr>
                        <a:t>acceptance(transition)</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a:effectLst/>
                          <a:latin typeface="+mn-lt"/>
                          <a:ea typeface="Calibri"/>
                          <a:cs typeface="Times New Roman"/>
                        </a:rPr>
                        <a:t>CIO P.09</a:t>
                      </a:r>
                      <a:endParaRPr lang="en-GB" sz="180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Supplier relationship management </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a:effectLst/>
                          <a:latin typeface="+mn-lt"/>
                          <a:ea typeface="Calibri"/>
                          <a:cs typeface="Times New Roman"/>
                        </a:rPr>
                        <a:t>CIO P.10</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a:effectLst/>
                          <a:latin typeface="+mn-lt"/>
                          <a:ea typeface="Calibri"/>
                          <a:cs typeface="Times New Roman"/>
                        </a:rPr>
                        <a:t>Service level management</a:t>
                      </a:r>
                      <a:endParaRPr lang="en-GB" sz="180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a:effectLst/>
                          <a:latin typeface="+mn-lt"/>
                          <a:ea typeface="Calibri"/>
                          <a:cs typeface="Times New Roman"/>
                        </a:rPr>
                        <a:t>CIO P.11</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IT Contract management</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a:effectLst/>
                          <a:latin typeface="+mn-lt"/>
                          <a:ea typeface="Calibri"/>
                          <a:cs typeface="Times New Roman"/>
                        </a:rPr>
                        <a:t>CIO P.</a:t>
                      </a:r>
                      <a:r>
                        <a:rPr lang="en-GB" sz="1200" dirty="0" smtClean="0">
                          <a:effectLst/>
                          <a:latin typeface="+mn-lt"/>
                          <a:ea typeface="Calibri"/>
                          <a:cs typeface="Times New Roman"/>
                        </a:rPr>
                        <a:t>12</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Financial management of IT</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a:effectLst/>
                          <a:latin typeface="+mn-lt"/>
                          <a:ea typeface="Calibri"/>
                          <a:cs typeface="Times New Roman"/>
                        </a:rPr>
                        <a:t>CIO </a:t>
                      </a:r>
                      <a:r>
                        <a:rPr lang="en-GB" sz="1200" dirty="0" smtClean="0">
                          <a:effectLst/>
                          <a:latin typeface="+mn-lt"/>
                          <a:ea typeface="Calibri"/>
                          <a:cs typeface="Times New Roman"/>
                        </a:rPr>
                        <a:t>P.13</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Business (Government)</a:t>
                      </a:r>
                      <a:r>
                        <a:rPr lang="en-GB" sz="1200" baseline="0" dirty="0" smtClean="0">
                          <a:effectLst/>
                          <a:latin typeface="+mn-lt"/>
                          <a:ea typeface="Calibri"/>
                          <a:cs typeface="Times New Roman"/>
                        </a:rPr>
                        <a:t> risk management</a:t>
                      </a:r>
                      <a:endParaRPr lang="en-GB" sz="1800" dirty="0">
                        <a:effectLst/>
                        <a:latin typeface="+mn-lt"/>
                        <a:ea typeface="Calibri"/>
                        <a:cs typeface="Times New Roman"/>
                      </a:endParaRPr>
                    </a:p>
                  </a:txBody>
                  <a:tcPr marL="0" marR="0" marT="0" marB="0">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a:effectLst/>
                          <a:latin typeface="+mn-lt"/>
                          <a:ea typeface="Calibri"/>
                          <a:cs typeface="Times New Roman"/>
                        </a:rPr>
                        <a:t>CIO D.1</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Sustainability strategy</a:t>
                      </a:r>
                      <a:endParaRPr lang="en-GB" sz="18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a:effectLst/>
                          <a:latin typeface="+mn-lt"/>
                          <a:ea typeface="Calibri"/>
                          <a:cs typeface="Times New Roman"/>
                        </a:rPr>
                        <a:t>CIO D.2</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Conformance review</a:t>
                      </a:r>
                      <a:endParaRPr lang="en-GB" sz="1800" dirty="0">
                        <a:effectLst/>
                        <a:latin typeface="+mn-lt"/>
                        <a:ea typeface="Calibri"/>
                        <a:cs typeface="Times New Roman"/>
                      </a:endParaRPr>
                    </a:p>
                  </a:txBody>
                  <a:tcPr marL="0" marR="0" marT="0" marB="0">
                    <a:noFill/>
                  </a:tcPr>
                </a:tc>
              </a:tr>
              <a:tr h="252522">
                <a:tc>
                  <a:txBody>
                    <a:bodyPr/>
                    <a:lstStyle/>
                    <a:p>
                      <a:pPr algn="ctr">
                        <a:lnSpc>
                          <a:spcPct val="115000"/>
                        </a:lnSpc>
                        <a:spcAft>
                          <a:spcPts val="0"/>
                        </a:spcAft>
                      </a:pPr>
                      <a:r>
                        <a:rPr lang="en-GB" sz="1200">
                          <a:effectLst/>
                          <a:latin typeface="+mn-lt"/>
                          <a:ea typeface="Calibri"/>
                          <a:cs typeface="Times New Roman"/>
                        </a:rPr>
                        <a:t>CIO D.3</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Professional development</a:t>
                      </a:r>
                      <a:endParaRPr lang="en-GB" sz="1800" dirty="0">
                        <a:effectLst/>
                        <a:latin typeface="+mn-lt"/>
                        <a:ea typeface="Calibri"/>
                        <a:cs typeface="Times New Roman"/>
                      </a:endParaRPr>
                    </a:p>
                  </a:txBody>
                  <a:tcPr marL="0" marR="0" marT="0" marB="0">
                    <a:noFill/>
                  </a:tcPr>
                </a:tc>
              </a:tr>
              <a:tr h="243381">
                <a:tc>
                  <a:txBody>
                    <a:bodyPr/>
                    <a:lstStyle/>
                    <a:p>
                      <a:pPr algn="ctr">
                        <a:lnSpc>
                          <a:spcPct val="115000"/>
                        </a:lnSpc>
                        <a:spcAft>
                          <a:spcPts val="0"/>
                        </a:spcAft>
                      </a:pPr>
                      <a:r>
                        <a:rPr lang="en-GB" sz="1200">
                          <a:effectLst/>
                          <a:latin typeface="+mn-lt"/>
                          <a:ea typeface="Calibri"/>
                          <a:cs typeface="Times New Roman"/>
                        </a:rPr>
                        <a:t>CIO D.4</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Organisation design and implementation</a:t>
                      </a:r>
                      <a:endParaRPr lang="en-GB" sz="1800" dirty="0">
                        <a:effectLst/>
                        <a:latin typeface="+mn-lt"/>
                        <a:ea typeface="Calibri"/>
                        <a:cs typeface="Times New Roman"/>
                      </a:endParaRPr>
                    </a:p>
                  </a:txBody>
                  <a:tcPr marL="0" marR="0" marT="0" marB="0">
                    <a:noFill/>
                  </a:tcPr>
                </a:tc>
              </a:tr>
              <a:tr h="262152">
                <a:tc>
                  <a:txBody>
                    <a:bodyPr/>
                    <a:lstStyle/>
                    <a:p>
                      <a:pPr algn="ctr">
                        <a:lnSpc>
                          <a:spcPct val="115000"/>
                        </a:lnSpc>
                        <a:spcAft>
                          <a:spcPts val="0"/>
                        </a:spcAft>
                      </a:pPr>
                      <a:r>
                        <a:rPr lang="en-GB" sz="1200">
                          <a:effectLst/>
                          <a:latin typeface="+mn-lt"/>
                          <a:ea typeface="Calibri"/>
                          <a:cs typeface="Times New Roman"/>
                        </a:rPr>
                        <a:t>CIO D.5</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Resourcing</a:t>
                      </a:r>
                      <a:endParaRPr lang="en-GB" sz="1800" dirty="0">
                        <a:effectLst/>
                        <a:latin typeface="+mn-lt"/>
                        <a:ea typeface="Calibri"/>
                        <a:cs typeface="Times New Roman"/>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1116578135"/>
              </p:ext>
            </p:extLst>
          </p:nvPr>
        </p:nvGraphicFramePr>
        <p:xfrm>
          <a:off x="4446261" y="1021012"/>
          <a:ext cx="4408510" cy="3767004"/>
        </p:xfrm>
        <a:graphic>
          <a:graphicData uri="http://schemas.openxmlformats.org/drawingml/2006/table">
            <a:tbl>
              <a:tblPr firstRow="1" bandRow="1">
                <a:tableStyleId>{F2DE63D5-997A-4646-A377-4702673A728D}</a:tableStyleId>
              </a:tblPr>
              <a:tblGrid>
                <a:gridCol w="317818"/>
                <a:gridCol w="1946868"/>
                <a:gridCol w="2143824"/>
              </a:tblGrid>
              <a:tr h="234615">
                <a:tc gridSpan="3">
                  <a:txBody>
                    <a:bodyPr/>
                    <a:lstStyle/>
                    <a:p>
                      <a:r>
                        <a:rPr lang="en-US" sz="1200" dirty="0" smtClean="0">
                          <a:latin typeface="+mn-lt"/>
                        </a:rPr>
                        <a:t>Suggested</a:t>
                      </a:r>
                      <a:r>
                        <a:rPr lang="en-US" sz="1200" baseline="0" dirty="0" smtClean="0">
                          <a:latin typeface="+mn-lt"/>
                        </a:rPr>
                        <a:t> </a:t>
                      </a:r>
                      <a:r>
                        <a:rPr lang="en-US" sz="1200" dirty="0" smtClean="0">
                          <a:latin typeface="+mn-lt"/>
                        </a:rPr>
                        <a:t>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fr-FR" sz="1200" dirty="0" smtClean="0"/>
                        <a:t>e-</a:t>
                      </a:r>
                      <a:r>
                        <a:rPr lang="fr-FR" sz="1200" dirty="0" err="1" smtClean="0"/>
                        <a:t>Governance</a:t>
                      </a:r>
                      <a:r>
                        <a:rPr lang="fr-FR" sz="1200" dirty="0" smtClean="0"/>
                        <a:t> Champions Programme (</a:t>
                      </a:r>
                      <a:r>
                        <a:rPr lang="fr-FR" sz="1200" dirty="0" err="1" smtClean="0"/>
                        <a:t>eGCP</a:t>
                      </a:r>
                      <a:r>
                        <a:rPr lang="fr-FR" sz="1200" dirty="0" smtClean="0"/>
                        <a: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Information Security Management (3 day)</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Change Management and Capacity Building for e-Governance Projects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a:t>
                      </a:r>
                      <a:r>
                        <a:rPr lang="en-US" sz="1200" smtClean="0"/>
                        <a:t>Institute for </a:t>
                      </a:r>
                      <a:r>
                        <a:rPr lang="en-US" sz="1200" dirty="0" smtClean="0"/>
                        <a:t>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 ITIL Foundatio</a:t>
                      </a:r>
                      <a:r>
                        <a:rPr lang="en-US" sz="1200" baseline="0" dirty="0" smtClean="0"/>
                        <a:t>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2509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Implementing IT Governance: Foundation &amp; Principles  (CITGP)</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International Board for IT Governance Qualifications (IBITGQ)</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Information Officer</a:t>
            </a:r>
            <a:endParaRPr lang="en-US" dirty="0"/>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48618A54-7DE0-7249-BD7B-12C6763FD391}"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23</a:t>
            </a:fld>
            <a:endParaRPr lang="en-US"/>
          </a:p>
        </p:txBody>
      </p:sp>
    </p:spTree>
    <p:extLst>
      <p:ext uri="{BB962C8B-B14F-4D97-AF65-F5344CB8AC3E}">
        <p14:creationId xmlns:p14="http://schemas.microsoft.com/office/powerpoint/2010/main" xmlns="" val="21128590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740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Information Officer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302668076"/>
              </p:ext>
            </p:extLst>
          </p:nvPr>
        </p:nvGraphicFramePr>
        <p:xfrm>
          <a:off x="294831" y="811372"/>
          <a:ext cx="8482852" cy="5394960"/>
        </p:xfrm>
        <a:graphic>
          <a:graphicData uri="http://schemas.openxmlformats.org/drawingml/2006/table">
            <a:tbl>
              <a:tblPr firstRow="1" bandRow="1">
                <a:tableStyleId>{5C22544A-7EE6-4342-B048-85BDC9FD1C3A}</a:tableStyleId>
              </a:tblPr>
              <a:tblGrid>
                <a:gridCol w="1026575"/>
                <a:gridCol w="7456277"/>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ISO 20001 , ISO/IEC 27001(Information Security Management Standards) , ISO/IEC 20000 (IT Service Management Standards), IS -15700 (Quality Management Systems Standards)</a:t>
                      </a:r>
                    </a:p>
                    <a:p>
                      <a:pPr marL="171450" lvl="0" indent="-171450" algn="l">
                        <a:buFont typeface="Arial"/>
                        <a:buChar char="•"/>
                      </a:pPr>
                      <a:r>
                        <a:rPr lang="en-US" sz="1200" dirty="0" smtClean="0">
                          <a:latin typeface="+mn-lt"/>
                        </a:rPr>
                        <a:t>IT Service Management/Operations</a:t>
                      </a:r>
                      <a:r>
                        <a:rPr lang="en-US" sz="1200" baseline="0" dirty="0" smtClean="0">
                          <a:latin typeface="+mn-lt"/>
                        </a:rPr>
                        <a:t> (</a:t>
                      </a:r>
                      <a:r>
                        <a:rPr lang="en-US" sz="1200" dirty="0" smtClean="0">
                          <a:latin typeface="+mn-lt"/>
                        </a:rPr>
                        <a:t>ITIL), IT Controls (COBIT - Control Objectives for Information and Related Technology), CMM,</a:t>
                      </a:r>
                      <a:r>
                        <a:rPr lang="en-US" sz="1200" baseline="0" dirty="0" smtClean="0">
                          <a:latin typeface="+mn-lt"/>
                        </a:rPr>
                        <a:t> </a:t>
                      </a:r>
                      <a:r>
                        <a:rPr lang="en-US" sz="1200" dirty="0" smtClean="0">
                          <a:latin typeface="+mn-lt"/>
                        </a:rPr>
                        <a:t>a recognized project delivery method (PMI/PRINCE2 or Common Information Management Method (CIMM)) </a:t>
                      </a:r>
                    </a:p>
                    <a:p>
                      <a:pPr marL="171450" lvl="0" indent="-171450" algn="l">
                        <a:buFont typeface="Arial"/>
                        <a:buChar char="•"/>
                      </a:pPr>
                      <a:r>
                        <a:rPr lang="en-US" sz="1200" baseline="0" dirty="0" smtClean="0">
                          <a:latin typeface="+mn-lt"/>
                        </a:rPr>
                        <a:t>e-Governance Lifecycle, SDLC, Rapid Application Development</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Business Intelligence (Analytics) tools (</a:t>
                      </a:r>
                      <a:r>
                        <a:rPr lang="en-US" sz="1200" baseline="0" dirty="0" err="1" smtClean="0">
                          <a:latin typeface="+mn-lt"/>
                        </a:rPr>
                        <a:t>Informatica</a:t>
                      </a:r>
                      <a:r>
                        <a:rPr lang="en-US" sz="1200" baseline="0" dirty="0" smtClean="0">
                          <a:latin typeface="+mn-lt"/>
                        </a:rPr>
                        <a:t>, Business Objects or similar), Collaboration tools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Risk management tools and techniques - Probability Impact Matrix, CRAMM  (CCTA – Central Computing and Telecommunications Agency - Risk Analysis and Management Method ) or similar</a:t>
                      </a:r>
                      <a:endParaRPr lang="en-US" sz="1200" dirty="0" smtClean="0">
                        <a:latin typeface="+mn-lt"/>
                      </a:endParaRPr>
                    </a:p>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budgeting and other relevant Government Rules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a:t>
                      </a:r>
                      <a:r>
                        <a:rPr lang="en-US" sz="1200" baseline="0" dirty="0" smtClean="0">
                          <a:latin typeface="+mn-lt"/>
                        </a:rPr>
                        <a:t> –</a:t>
                      </a:r>
                      <a:r>
                        <a:rPr lang="en-US" sz="1200" dirty="0" smtClean="0">
                          <a:latin typeface="+mn-lt"/>
                        </a:rPr>
                        <a:t> BOO (Build -Operate -Own) /BOOT  (Build -Operate - Own- Transfer) Service Contracts,</a:t>
                      </a:r>
                      <a:r>
                        <a:rPr lang="en-US" sz="1200" baseline="0" dirty="0" smtClean="0">
                          <a:latin typeface="+mn-lt"/>
                        </a:rPr>
                        <a:t> Management Contracts (Concessions), Lease Contracts (JVs – Joint Ventures ). </a:t>
                      </a:r>
                      <a:r>
                        <a:rPr lang="en-US" sz="1200" dirty="0" smtClean="0">
                          <a:latin typeface="+mn-lt"/>
                        </a:rPr>
                        <a:t>Public,</a:t>
                      </a:r>
                      <a:r>
                        <a:rPr lang="en-US" sz="1200" baseline="0" dirty="0" smtClean="0">
                          <a:latin typeface="+mn-lt"/>
                        </a:rPr>
                        <a:t> Private and Project Financing options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 rules under IT Act, Right to Information Act – 2005.</a:t>
                      </a:r>
                    </a:p>
                  </a:txBody>
                  <a:tcPr/>
                </a:tc>
              </a:tr>
              <a:tr h="370840">
                <a:tc>
                  <a:txBody>
                    <a:bodyPr/>
                    <a:lstStyle/>
                    <a:p>
                      <a:r>
                        <a:rPr lang="en-US" sz="1200" b="1" dirty="0" smtClean="0"/>
                        <a:t>Proficiency in</a:t>
                      </a:r>
                      <a:endParaRPr lang="en-US" sz="1200" b="1" dirty="0"/>
                    </a:p>
                  </a:txBody>
                  <a:tcPr/>
                </a:tc>
                <a:tc>
                  <a:txBody>
                    <a:bodyPr/>
                    <a:lstStyle/>
                    <a:p>
                      <a:pPr marL="171450" lvl="0" indent="-171450" algn="l">
                        <a:buFont typeface="Arial"/>
                        <a:buChar char="•"/>
                      </a:pPr>
                      <a:r>
                        <a:rPr lang="en-US" sz="1200" baseline="0" dirty="0" smtClean="0">
                          <a:latin typeface="+mn-lt"/>
                        </a:rPr>
                        <a:t>Cloud Computing, Big Data, Mobile, Social Media, Data Centers, Managed Solutions</a:t>
                      </a:r>
                    </a:p>
                    <a:p>
                      <a:pPr marL="171450" lvl="0" indent="-171450" algn="l">
                        <a:buFont typeface="Arial"/>
                        <a:buChar char="•"/>
                      </a:pPr>
                      <a:r>
                        <a:rPr lang="en-US" sz="1200" dirty="0" smtClean="0">
                          <a:latin typeface="+mn-lt"/>
                        </a:rPr>
                        <a:t>MS Project</a:t>
                      </a:r>
                      <a:r>
                        <a:rPr lang="en-US" sz="1200" baseline="0" dirty="0" smtClean="0">
                          <a:latin typeface="+mn-lt"/>
                        </a:rPr>
                        <a:t> (or equivalent), MS Office Tools (Power point, Excel, Word)</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TOGAF</a:t>
                      </a:r>
                      <a:r>
                        <a:rPr lang="en-US" sz="1200" dirty="0" smtClean="0">
                          <a:latin typeface="+mn-lt"/>
                        </a:rPr>
                        <a:t>  (The Open Group Architecture Framework) and Six Sigma</a:t>
                      </a:r>
                    </a:p>
                    <a:p>
                      <a:pPr marL="171450" lvl="0" indent="-171450" algn="l">
                        <a:buFont typeface="Arial"/>
                        <a:buChar char="•"/>
                      </a:pPr>
                      <a:r>
                        <a:rPr lang="en-US" sz="1200" baseline="0" dirty="0" smtClean="0">
                          <a:latin typeface="+mn-lt"/>
                        </a:rPr>
                        <a:t>New and emerging technologies such as Predictive Analytics, Speech Recognition, Local Intelligence, Biometric Authentication Methods, Consumer Telematics, Virtual Assistants</a:t>
                      </a:r>
                    </a:p>
                    <a:p>
                      <a:pPr marL="171450" lvl="0" indent="-171450" algn="l">
                        <a:buFont typeface="Arial"/>
                        <a:buChar char="•"/>
                      </a:pPr>
                      <a:r>
                        <a:rPr lang="en-US" sz="1200" baseline="0" dirty="0" smtClean="0">
                          <a:latin typeface="+mn-lt"/>
                        </a:rPr>
                        <a:t>Common programming languages, operating systems and web technologies</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Software Process Improvement and Capability Determination (SPICE), Initiating Diagnosing Establishing Acting Learning (IDEAL)</a:t>
                      </a:r>
                    </a:p>
                  </a:txBody>
                  <a:tcPr/>
                </a:tc>
              </a:tr>
            </a:tbl>
          </a:graphicData>
        </a:graphic>
      </p:graphicFrame>
      <p:sp>
        <p:nvSpPr>
          <p:cNvPr id="2" name="Date Placeholder 1"/>
          <p:cNvSpPr>
            <a:spLocks noGrp="1"/>
          </p:cNvSpPr>
          <p:nvPr>
            <p:ph type="dt" sz="half" idx="10"/>
          </p:nvPr>
        </p:nvSpPr>
        <p:spPr/>
        <p:txBody>
          <a:bodyPr/>
          <a:lstStyle/>
          <a:p>
            <a:fld id="{C3918392-0F7F-4B42-8EE2-4700FFE2E0E3}"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24</a:t>
            </a:fld>
            <a:endParaRPr lang="en-US"/>
          </a:p>
        </p:txBody>
      </p:sp>
    </p:spTree>
    <p:extLst>
      <p:ext uri="{BB962C8B-B14F-4D97-AF65-F5344CB8AC3E}">
        <p14:creationId xmlns:p14="http://schemas.microsoft.com/office/powerpoint/2010/main" xmlns="" val="46476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90385" y="3084730"/>
            <a:ext cx="5299047"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Chief Technology Officer (CTO)</a:t>
            </a:r>
            <a:endParaRPr lang="en-US" sz="3200" dirty="0"/>
          </a:p>
        </p:txBody>
      </p:sp>
      <p:sp>
        <p:nvSpPr>
          <p:cNvPr id="3" name="Date Placeholder 2"/>
          <p:cNvSpPr>
            <a:spLocks noGrp="1"/>
          </p:cNvSpPr>
          <p:nvPr>
            <p:ph type="dt" sz="half" idx="10"/>
          </p:nvPr>
        </p:nvSpPr>
        <p:spPr/>
        <p:txBody>
          <a:bodyPr/>
          <a:lstStyle/>
          <a:p>
            <a:fld id="{73F378D3-7251-1F4C-B26E-8F3A530BF6F4}" type="datetime8">
              <a:rPr lang="en-GB" smtClean="0"/>
              <a:pPr/>
              <a:t>13/03/2014 15:41</a:t>
            </a:fld>
            <a:endParaRPr lang="en-US"/>
          </a:p>
        </p:txBody>
      </p:sp>
      <p:sp>
        <p:nvSpPr>
          <p:cNvPr id="7" name="TextBox 6"/>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25</a:t>
            </a:fld>
            <a:endParaRPr lang="en-US"/>
          </a:p>
        </p:txBody>
      </p:sp>
    </p:spTree>
    <p:extLst>
      <p:ext uri="{BB962C8B-B14F-4D97-AF65-F5344CB8AC3E}">
        <p14:creationId xmlns:p14="http://schemas.microsoft.com/office/powerpoint/2010/main" xmlns="" val="6700399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1011766"/>
            <a:ext cx="8428809" cy="5177814"/>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70000" lnSpcReduction="20000"/>
          </a:bodyPr>
          <a:lstStyle/>
          <a:p>
            <a:r>
              <a:rPr lang="en-US" sz="2000" dirty="0" smtClean="0"/>
              <a:t>A ‘Chief Technology Officer (CTO)’ is a person who</a:t>
            </a:r>
          </a:p>
          <a:p>
            <a:endParaRPr lang="en-US" sz="2000" dirty="0" smtClean="0"/>
          </a:p>
          <a:p>
            <a:pPr marL="342900" indent="-342900">
              <a:buFont typeface="+mj-lt"/>
              <a:buAutoNum type="arabicPeriod"/>
            </a:pPr>
            <a:r>
              <a:rPr lang="en-US" sz="2000" dirty="0" smtClean="0"/>
              <a:t>Acts as a key technical advisor (technical subject matter expert) to the Ministry/Department/</a:t>
            </a:r>
            <a:r>
              <a:rPr lang="en-US" sz="2000" dirty="0" err="1" smtClean="0"/>
              <a:t>Programme</a:t>
            </a:r>
            <a:r>
              <a:rPr lang="en-US" sz="2000" dirty="0" smtClean="0"/>
              <a:t>. Designs and recommends appropriate technology solutions to support the policies and directives issued by a CIO. Plans for short and long-term technology strategies;</a:t>
            </a:r>
          </a:p>
          <a:p>
            <a:pPr marL="342900" indent="-342900">
              <a:buFont typeface="+mj-lt"/>
              <a:buAutoNum type="arabicPeriod"/>
            </a:pPr>
            <a:endParaRPr lang="en-US" sz="2000" dirty="0"/>
          </a:p>
          <a:p>
            <a:pPr marL="342900" indent="-342900">
              <a:buFont typeface="+mj-lt"/>
              <a:buAutoNum type="arabicPeriod"/>
            </a:pPr>
            <a:r>
              <a:rPr lang="en-US" sz="2000" dirty="0" smtClean="0"/>
              <a:t>Develops enterprise architecture, IT technology standards, protocols and procedures in line with Government requirements and industry best practices, and ensures adherence to the same;</a:t>
            </a:r>
          </a:p>
          <a:p>
            <a:pPr marL="342900" indent="-342900">
              <a:buFont typeface="+mj-lt"/>
              <a:buAutoNum type="arabicPeriod"/>
            </a:pPr>
            <a:endParaRPr lang="en-US" sz="2000" dirty="0" smtClean="0"/>
          </a:p>
          <a:p>
            <a:pPr marL="342900" indent="-342900">
              <a:buFont typeface="+mj-lt"/>
              <a:buAutoNum type="arabicPeriod"/>
            </a:pPr>
            <a:r>
              <a:rPr lang="en-US" sz="2000" dirty="0" smtClean="0"/>
              <a:t>Manages overall ICT operations. Oversees Application, Infrastructure, Cyber and Network Security, Authentication and Privacy. Leads development and support teams. Mentors technical staff;</a:t>
            </a:r>
          </a:p>
          <a:p>
            <a:pPr marL="342900" indent="-342900">
              <a:buFont typeface="+mj-lt"/>
              <a:buAutoNum type="arabicPeriod"/>
            </a:pPr>
            <a:endParaRPr lang="en-US" sz="2000" dirty="0" smtClean="0"/>
          </a:p>
          <a:p>
            <a:pPr marL="342900" indent="-342900">
              <a:buFont typeface="+mj-lt"/>
              <a:buAutoNum type="arabicPeriod"/>
            </a:pPr>
            <a:r>
              <a:rPr lang="en-US" sz="2000" dirty="0"/>
              <a:t>Recommends, develops, integrates, administers, and evaluates, policies, </a:t>
            </a:r>
            <a:r>
              <a:rPr lang="en-US" sz="2000" dirty="0" smtClean="0"/>
              <a:t>procedures </a:t>
            </a:r>
            <a:r>
              <a:rPr lang="en-US" sz="2000" dirty="0"/>
              <a:t>needed to provide flexible and cost effective e-Governance services ( specifically related to Web Services, Software Development Lifecycle, Technology Refreshment, Solution Architecture, Technology Research and Collaboration). Ensures use of </a:t>
            </a:r>
            <a:r>
              <a:rPr lang="en-US" sz="2000" dirty="0" smtClean="0"/>
              <a:t>standard products </a:t>
            </a:r>
            <a:r>
              <a:rPr lang="en-US" sz="2000" dirty="0"/>
              <a:t>and reusable components; </a:t>
            </a:r>
            <a:endParaRPr lang="en-US" sz="2000" dirty="0" smtClean="0"/>
          </a:p>
          <a:p>
            <a:pPr marL="342900" indent="-342900">
              <a:buFont typeface="+mj-lt"/>
              <a:buAutoNum type="arabicPeriod"/>
            </a:pPr>
            <a:endParaRPr lang="en-US" sz="2000" dirty="0" smtClean="0"/>
          </a:p>
          <a:p>
            <a:pPr marL="342900" indent="-342900">
              <a:buFont typeface="+mj-lt"/>
              <a:buAutoNum type="arabicPeriod"/>
            </a:pPr>
            <a:r>
              <a:rPr lang="en-US" sz="2000" dirty="0" smtClean="0"/>
              <a:t>Develops Business Continuity Planning and Disaster Recovery (BCP / DR);</a:t>
            </a:r>
          </a:p>
          <a:p>
            <a:pPr marL="342900" indent="-342900">
              <a:buFont typeface="+mj-lt"/>
              <a:buAutoNum type="arabicPeriod"/>
            </a:pPr>
            <a:endParaRPr lang="en-US" sz="2000" dirty="0" smtClean="0"/>
          </a:p>
          <a:p>
            <a:pPr marL="342900" indent="-342900">
              <a:buFont typeface="+mj-lt"/>
              <a:buAutoNum type="arabicPeriod"/>
            </a:pPr>
            <a:r>
              <a:rPr lang="en-US" sz="2000" dirty="0" smtClean="0"/>
              <a:t>Defines essential IT training required for the implementation, operation and maintenance of the e-Governance initiative of a Ministry / Department;</a:t>
            </a:r>
            <a:endParaRPr lang="en-US" sz="2000" dirty="0"/>
          </a:p>
          <a:p>
            <a:pPr marL="342900" indent="-342900">
              <a:buFont typeface="+mj-lt"/>
              <a:buAutoNum type="arabicPeriod"/>
            </a:pPr>
            <a:endParaRPr lang="en-US" sz="2000" dirty="0" smtClean="0"/>
          </a:p>
          <a:p>
            <a:pPr marL="342900" indent="-342900">
              <a:buFont typeface="+mj-lt"/>
              <a:buAutoNum type="arabicPeriod"/>
            </a:pPr>
            <a:r>
              <a:rPr lang="en-US" sz="2000" dirty="0"/>
              <a:t>Ensures that Ministry / Department gets the most from technology and understands the potential of emerging technological advances. Communicates the potential impact of emerging technologies on Ministry / Department processes and assesses the risks of using or not using such </a:t>
            </a:r>
            <a:r>
              <a:rPr lang="en-US" sz="2000" dirty="0" smtClean="0"/>
              <a:t>technologies. </a:t>
            </a:r>
            <a:r>
              <a:rPr lang="en-US" sz="2000" dirty="0"/>
              <a:t>Manages research and development (R&amp;D) </a:t>
            </a:r>
            <a:r>
              <a:rPr lang="en-US" sz="2000" dirty="0" smtClean="0"/>
              <a:t>initiatives;</a:t>
            </a:r>
          </a:p>
          <a:p>
            <a:pPr marL="342900" indent="-342900">
              <a:buFont typeface="+mj-lt"/>
              <a:buAutoNum type="arabicPeriod"/>
            </a:pPr>
            <a:endParaRPr lang="en-US" sz="2000" dirty="0" smtClean="0"/>
          </a:p>
          <a:p>
            <a:pPr marL="342900" indent="-342900">
              <a:buFont typeface="+mj-lt"/>
              <a:buAutoNum type="arabicPeriod"/>
            </a:pPr>
            <a:r>
              <a:rPr lang="en-US" sz="2000" dirty="0" smtClean="0"/>
              <a:t>Manages Software Assets and Software </a:t>
            </a:r>
            <a:r>
              <a:rPr lang="en-US" sz="2000" dirty="0" err="1" smtClean="0"/>
              <a:t>Productization</a:t>
            </a:r>
            <a:r>
              <a:rPr lang="en-US" sz="2000" dirty="0" smtClean="0"/>
              <a:t>.  </a:t>
            </a:r>
            <a:endParaRPr lang="en-US" sz="2000" dirty="0"/>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Technology Officer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06EDFABC-F229-C445-9976-33D628301A26}"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26</a:t>
            </a:fld>
            <a:endParaRPr lang="en-US"/>
          </a:p>
        </p:txBody>
      </p:sp>
    </p:spTree>
    <p:extLst>
      <p:ext uri="{BB962C8B-B14F-4D97-AF65-F5344CB8AC3E}">
        <p14:creationId xmlns:p14="http://schemas.microsoft.com/office/powerpoint/2010/main" xmlns="" val="22756444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332839648"/>
              </p:ext>
            </p:extLst>
          </p:nvPr>
        </p:nvGraphicFramePr>
        <p:xfrm>
          <a:off x="314018" y="977636"/>
          <a:ext cx="3775471" cy="4637370"/>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a:effectLst/>
                          <a:latin typeface="+mn-lt"/>
                          <a:ea typeface="Calibri"/>
                          <a:cs typeface="Times New Roman"/>
                        </a:rPr>
                        <a:t>CTO P.01</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Technical specialism</a:t>
                      </a:r>
                      <a:endParaRPr lang="en-GB" sz="1800" dirty="0">
                        <a:effectLst/>
                        <a:latin typeface="+mn-lt"/>
                        <a:ea typeface="Calibri"/>
                        <a:cs typeface="Times New Roman"/>
                      </a:endParaRPr>
                    </a:p>
                  </a:txBody>
                  <a:tcPr marL="0" marR="0" marT="0" marB="0">
                    <a:noFill/>
                  </a:tcPr>
                </a:tc>
              </a:tr>
              <a:tr h="297759">
                <a:tc>
                  <a:txBody>
                    <a:bodyPr/>
                    <a:lstStyle/>
                    <a:p>
                      <a:pPr algn="ctr">
                        <a:lnSpc>
                          <a:spcPct val="115000"/>
                        </a:lnSpc>
                        <a:spcAft>
                          <a:spcPts val="0"/>
                        </a:spcAft>
                      </a:pPr>
                      <a:r>
                        <a:rPr lang="en-GB" sz="1200">
                          <a:effectLst/>
                          <a:latin typeface="+mn-lt"/>
                          <a:ea typeface="Calibri"/>
                          <a:cs typeface="Times New Roman"/>
                        </a:rPr>
                        <a:t>CTO P.02</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Enterprise and business architecture development</a:t>
                      </a:r>
                      <a:endParaRPr lang="en-GB" sz="1800" dirty="0">
                        <a:effectLst/>
                        <a:latin typeface="+mn-lt"/>
                        <a:ea typeface="Calibri"/>
                        <a:cs typeface="Times New Roman"/>
                      </a:endParaRPr>
                    </a:p>
                  </a:txBody>
                  <a:tcPr marL="0" marR="0" marT="0" marB="0">
                    <a:noFill/>
                  </a:tcPr>
                </a:tc>
              </a:tr>
              <a:tr h="216267">
                <a:tc>
                  <a:txBody>
                    <a:bodyPr/>
                    <a:lstStyle/>
                    <a:p>
                      <a:pPr algn="ctr">
                        <a:lnSpc>
                          <a:spcPct val="115000"/>
                        </a:lnSpc>
                        <a:spcAft>
                          <a:spcPts val="0"/>
                        </a:spcAft>
                      </a:pPr>
                      <a:r>
                        <a:rPr lang="en-GB" sz="1200">
                          <a:effectLst/>
                          <a:latin typeface="+mn-lt"/>
                          <a:ea typeface="Calibri"/>
                          <a:cs typeface="Times New Roman"/>
                        </a:rPr>
                        <a:t>CTO P.03</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a:effectLst/>
                          <a:latin typeface="+mn-lt"/>
                          <a:ea typeface="Calibri"/>
                          <a:cs typeface="Times New Roman"/>
                        </a:rPr>
                        <a:t>Software development process improvement</a:t>
                      </a:r>
                      <a:endParaRPr lang="en-GB" sz="180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200">
                          <a:effectLst/>
                          <a:latin typeface="+mn-lt"/>
                          <a:ea typeface="Calibri"/>
                          <a:cs typeface="Times New Roman"/>
                        </a:rPr>
                        <a:t>CTO P.04</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Methods and </a:t>
                      </a:r>
                      <a:r>
                        <a:rPr lang="en-GB" sz="1200" dirty="0" smtClean="0">
                          <a:effectLst/>
                          <a:latin typeface="+mn-lt"/>
                          <a:ea typeface="Calibri"/>
                          <a:cs typeface="Times New Roman"/>
                        </a:rPr>
                        <a:t>tools</a:t>
                      </a:r>
                      <a:r>
                        <a:rPr lang="en-GB" sz="1200" baseline="0" dirty="0" smtClean="0">
                          <a:effectLst/>
                          <a:latin typeface="+mn-lt"/>
                          <a:ea typeface="Calibri"/>
                          <a:cs typeface="Times New Roman"/>
                        </a:rPr>
                        <a:t> (</a:t>
                      </a:r>
                      <a:r>
                        <a:rPr lang="en-GB" sz="1200" dirty="0" smtClean="0">
                          <a:effectLst/>
                          <a:latin typeface="+mn-lt"/>
                          <a:ea typeface="Calibri"/>
                          <a:cs typeface="Times New Roman"/>
                        </a:rPr>
                        <a:t>BI &amp; GIS tools)</a:t>
                      </a:r>
                      <a:endParaRPr lang="en-GB" sz="1800" dirty="0">
                        <a:effectLst/>
                        <a:latin typeface="+mn-lt"/>
                        <a:ea typeface="Calibri"/>
                        <a:cs typeface="Times New Roman"/>
                      </a:endParaRPr>
                    </a:p>
                  </a:txBody>
                  <a:tcPr marL="0" marR="0" marT="0" marB="0">
                    <a:noFill/>
                  </a:tcPr>
                </a:tc>
              </a:tr>
              <a:tr h="164937">
                <a:tc>
                  <a:txBody>
                    <a:bodyPr/>
                    <a:lstStyle/>
                    <a:p>
                      <a:pPr algn="ctr">
                        <a:lnSpc>
                          <a:spcPct val="115000"/>
                        </a:lnSpc>
                        <a:spcAft>
                          <a:spcPts val="0"/>
                        </a:spcAft>
                      </a:pPr>
                      <a:r>
                        <a:rPr lang="en-GB" sz="1200">
                          <a:effectLst/>
                          <a:latin typeface="+mn-lt"/>
                          <a:ea typeface="Calibri"/>
                          <a:cs typeface="Times New Roman"/>
                        </a:rPr>
                        <a:t>CTO P.05</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Project management</a:t>
                      </a:r>
                      <a:endParaRPr lang="en-GB" sz="12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200">
                          <a:effectLst/>
                          <a:latin typeface="+mn-lt"/>
                          <a:ea typeface="Calibri"/>
                          <a:cs typeface="Times New Roman"/>
                        </a:rPr>
                        <a:t>CTO P.06</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a:effectLst/>
                          <a:latin typeface="+mn-lt"/>
                          <a:ea typeface="Calibri"/>
                          <a:cs typeface="Times New Roman"/>
                        </a:rPr>
                        <a:t>Technology audit</a:t>
                      </a:r>
                      <a:endParaRPr lang="en-GB" sz="1800">
                        <a:effectLst/>
                        <a:latin typeface="+mn-lt"/>
                        <a:ea typeface="Calibri"/>
                        <a:cs typeface="Times New Roman"/>
                      </a:endParaRPr>
                    </a:p>
                  </a:txBody>
                  <a:tcPr marL="0" marR="0" marT="0" marB="0">
                    <a:noFill/>
                  </a:tcPr>
                </a:tc>
              </a:tr>
              <a:tr h="211305">
                <a:tc>
                  <a:txBody>
                    <a:bodyPr/>
                    <a:lstStyle/>
                    <a:p>
                      <a:pPr algn="ctr">
                        <a:lnSpc>
                          <a:spcPct val="115000"/>
                        </a:lnSpc>
                        <a:spcAft>
                          <a:spcPts val="0"/>
                        </a:spcAft>
                      </a:pPr>
                      <a:r>
                        <a:rPr lang="en-GB" sz="1200">
                          <a:effectLst/>
                          <a:latin typeface="+mn-lt"/>
                          <a:ea typeface="Calibri"/>
                          <a:cs typeface="Times New Roman"/>
                        </a:rPr>
                        <a:t>CTO P.07</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IT estate management</a:t>
                      </a:r>
                      <a:endParaRPr lang="en-GB" sz="1800" dirty="0">
                        <a:effectLst/>
                        <a:latin typeface="+mn-lt"/>
                        <a:ea typeface="Calibri"/>
                        <a:cs typeface="Times New Roman"/>
                      </a:endParaRPr>
                    </a:p>
                  </a:txBody>
                  <a:tcPr marL="0" marR="0" marT="0" marB="0">
                    <a:noFill/>
                  </a:tcPr>
                </a:tc>
              </a:tr>
              <a:tr h="199597">
                <a:tc>
                  <a:txBody>
                    <a:bodyPr/>
                    <a:lstStyle/>
                    <a:p>
                      <a:pPr algn="ctr">
                        <a:lnSpc>
                          <a:spcPct val="115000"/>
                        </a:lnSpc>
                        <a:spcAft>
                          <a:spcPts val="0"/>
                        </a:spcAft>
                      </a:pPr>
                      <a:r>
                        <a:rPr lang="en-GB" sz="1200">
                          <a:effectLst/>
                          <a:latin typeface="+mn-lt"/>
                          <a:ea typeface="Calibri"/>
                          <a:cs typeface="Times New Roman"/>
                        </a:rPr>
                        <a:t>CTO P.08</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a:effectLst/>
                          <a:latin typeface="+mn-lt"/>
                          <a:ea typeface="Calibri"/>
                          <a:cs typeface="Times New Roman"/>
                        </a:rPr>
                        <a:t>Emerging technology monitoring</a:t>
                      </a:r>
                      <a:endParaRPr lang="en-GB" sz="180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a:effectLst/>
                          <a:latin typeface="+mn-lt"/>
                          <a:ea typeface="Calibri"/>
                          <a:cs typeface="Times New Roman"/>
                        </a:rPr>
                        <a:t>CTO P.09</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a:effectLst/>
                          <a:latin typeface="+mn-lt"/>
                          <a:ea typeface="Calibri"/>
                          <a:cs typeface="Times New Roman"/>
                        </a:rPr>
                        <a:t>Information </a:t>
                      </a:r>
                      <a:r>
                        <a:rPr lang="en-GB" sz="1200" dirty="0" smtClean="0">
                          <a:effectLst/>
                          <a:latin typeface="+mn-lt"/>
                          <a:ea typeface="Calibri"/>
                          <a:cs typeface="Times New Roman"/>
                        </a:rPr>
                        <a:t>security &amp; management </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a:effectLst/>
                          <a:latin typeface="+mn-lt"/>
                          <a:ea typeface="Calibri"/>
                          <a:cs typeface="Times New Roman"/>
                        </a:rPr>
                        <a:t>CTO </a:t>
                      </a:r>
                      <a:r>
                        <a:rPr lang="en-GB" sz="1200" dirty="0" smtClean="0">
                          <a:effectLst/>
                          <a:latin typeface="+mn-lt"/>
                          <a:ea typeface="Calibri"/>
                          <a:cs typeface="Times New Roman"/>
                        </a:rPr>
                        <a:t>P.10</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Network</a:t>
                      </a:r>
                      <a:r>
                        <a:rPr lang="en-GB" sz="1200" baseline="0" dirty="0" smtClean="0">
                          <a:effectLst/>
                          <a:latin typeface="+mn-lt"/>
                          <a:ea typeface="Calibri"/>
                          <a:cs typeface="Times New Roman"/>
                        </a:rPr>
                        <a:t>, design and planning</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a:effectLst/>
                          <a:latin typeface="+mn-lt"/>
                          <a:ea typeface="Calibri"/>
                          <a:cs typeface="Times New Roman"/>
                        </a:rPr>
                        <a:t>CTO </a:t>
                      </a:r>
                      <a:r>
                        <a:rPr lang="en-GB" sz="1200" dirty="0" smtClean="0">
                          <a:effectLst/>
                          <a:latin typeface="+mn-lt"/>
                          <a:ea typeface="Calibri"/>
                          <a:cs typeface="Times New Roman"/>
                        </a:rPr>
                        <a:t>P.11</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Testing</a:t>
                      </a:r>
                      <a:r>
                        <a:rPr lang="en-GB" sz="1200" baseline="0" dirty="0" smtClean="0">
                          <a:effectLst/>
                          <a:latin typeface="+mn-lt"/>
                          <a:ea typeface="Calibri"/>
                          <a:cs typeface="Times New Roman"/>
                        </a:rPr>
                        <a:t> (</a:t>
                      </a:r>
                      <a:r>
                        <a:rPr lang="en-GB" sz="1200" dirty="0" smtClean="0">
                          <a:effectLst/>
                          <a:latin typeface="+mn-lt"/>
                          <a:ea typeface="Calibri"/>
                          <a:cs typeface="Times New Roman"/>
                        </a:rPr>
                        <a:t>risk handling)</a:t>
                      </a:r>
                      <a:endParaRPr lang="en-GB" sz="1800" dirty="0">
                        <a:effectLst/>
                        <a:latin typeface="+mn-lt"/>
                        <a:ea typeface="Calibri"/>
                        <a:cs typeface="Times New Roman"/>
                      </a:endParaRPr>
                    </a:p>
                  </a:txBody>
                  <a:tcPr marL="0" marR="0" marT="0" marB="0">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a:effectLst/>
                          <a:latin typeface="+mn-lt"/>
                          <a:ea typeface="Calibri"/>
                          <a:cs typeface="Times New Roman"/>
                        </a:rPr>
                        <a:t>CTO D.1</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a:effectLst/>
                          <a:latin typeface="+mn-lt"/>
                          <a:ea typeface="Calibri"/>
                          <a:cs typeface="Times New Roman"/>
                        </a:rPr>
                        <a:t>Sustainability management for IT</a:t>
                      </a:r>
                      <a:endParaRPr lang="en-GB" sz="180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a:effectLst/>
                          <a:latin typeface="+mn-lt"/>
                          <a:ea typeface="Calibri"/>
                          <a:cs typeface="Times New Roman"/>
                        </a:rPr>
                        <a:t>CTO D.2</a:t>
                      </a:r>
                      <a:endParaRPr lang="en-GB" sz="180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Research &amp; development </a:t>
                      </a:r>
                      <a:endParaRPr lang="en-GB" sz="18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a:effectLst/>
                          <a:latin typeface="+mn-lt"/>
                          <a:ea typeface="Calibri"/>
                          <a:cs typeface="Times New Roman"/>
                        </a:rPr>
                        <a:t>CTO D</a:t>
                      </a:r>
                      <a:r>
                        <a:rPr lang="en-GB" sz="1200" dirty="0" smtClean="0">
                          <a:effectLst/>
                          <a:latin typeface="+mn-lt"/>
                          <a:ea typeface="Calibri"/>
                          <a:cs typeface="Times New Roman"/>
                        </a:rPr>
                        <a:t>.3</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Data</a:t>
                      </a:r>
                      <a:r>
                        <a:rPr lang="en-GB" sz="1200" baseline="0" dirty="0" smtClean="0">
                          <a:effectLst/>
                          <a:latin typeface="+mn-lt"/>
                          <a:ea typeface="Calibri"/>
                          <a:cs typeface="Times New Roman"/>
                        </a:rPr>
                        <a:t> management and reporting systems</a:t>
                      </a:r>
                      <a:endParaRPr lang="en-GB" sz="18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a:effectLst/>
                          <a:latin typeface="+mn-lt"/>
                          <a:ea typeface="Calibri"/>
                          <a:cs typeface="Times New Roman"/>
                        </a:rPr>
                        <a:t>CTO D</a:t>
                      </a:r>
                      <a:r>
                        <a:rPr lang="en-GB" sz="1200" dirty="0" smtClean="0">
                          <a:effectLst/>
                          <a:latin typeface="+mn-lt"/>
                          <a:ea typeface="Calibri"/>
                          <a:cs typeface="Times New Roman"/>
                        </a:rPr>
                        <a:t>.4</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Business process testing</a:t>
                      </a:r>
                      <a:endParaRPr lang="en-GB" sz="18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a:effectLst/>
                          <a:latin typeface="+mn-lt"/>
                          <a:ea typeface="Calibri"/>
                          <a:cs typeface="Times New Roman"/>
                        </a:rPr>
                        <a:t>CTO D</a:t>
                      </a:r>
                      <a:r>
                        <a:rPr lang="en-GB" sz="1200" dirty="0" smtClean="0">
                          <a:effectLst/>
                          <a:latin typeface="+mn-lt"/>
                          <a:ea typeface="Calibri"/>
                          <a:cs typeface="Times New Roman"/>
                        </a:rPr>
                        <a:t>.5</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Stakeholder</a:t>
                      </a:r>
                      <a:r>
                        <a:rPr lang="en-GB" sz="1200" baseline="0" dirty="0" smtClean="0">
                          <a:effectLst/>
                          <a:latin typeface="+mn-lt"/>
                          <a:ea typeface="Calibri"/>
                          <a:cs typeface="Times New Roman"/>
                        </a:rPr>
                        <a:t> relationship management</a:t>
                      </a:r>
                      <a:endParaRPr lang="en-GB" sz="18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a:effectLst/>
                          <a:latin typeface="+mn-lt"/>
                          <a:ea typeface="Calibri"/>
                          <a:cs typeface="Times New Roman"/>
                        </a:rPr>
                        <a:t>CTO D</a:t>
                      </a:r>
                      <a:r>
                        <a:rPr lang="en-GB" sz="1200" dirty="0" smtClean="0">
                          <a:effectLst/>
                          <a:latin typeface="+mn-lt"/>
                          <a:ea typeface="Calibri"/>
                          <a:cs typeface="Times New Roman"/>
                        </a:rPr>
                        <a:t>.6</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Quality</a:t>
                      </a:r>
                      <a:r>
                        <a:rPr lang="en-GB" sz="1200" baseline="0" dirty="0" smtClean="0">
                          <a:effectLst/>
                          <a:latin typeface="+mn-lt"/>
                          <a:ea typeface="Calibri"/>
                          <a:cs typeface="Times New Roman"/>
                        </a:rPr>
                        <a:t> assurance</a:t>
                      </a:r>
                      <a:endParaRPr lang="en-GB" sz="1800" dirty="0">
                        <a:effectLst/>
                        <a:latin typeface="+mn-lt"/>
                        <a:ea typeface="Calibri"/>
                        <a:cs typeface="Times New Roman"/>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741213288"/>
              </p:ext>
            </p:extLst>
          </p:nvPr>
        </p:nvGraphicFramePr>
        <p:xfrm>
          <a:off x="4446261" y="1004372"/>
          <a:ext cx="4408510" cy="5412924"/>
        </p:xfrm>
        <a:graphic>
          <a:graphicData uri="http://schemas.openxmlformats.org/drawingml/2006/table">
            <a:tbl>
              <a:tblPr firstRow="1" bandRow="1">
                <a:tableStyleId>{F2DE63D5-997A-4646-A377-4702673A728D}</a:tableStyleId>
              </a:tblPr>
              <a:tblGrid>
                <a:gridCol w="317818"/>
                <a:gridCol w="2040447"/>
                <a:gridCol w="1034105"/>
                <a:gridCol w="1016140"/>
              </a:tblGrid>
              <a:tr h="234615">
                <a:tc gridSpan="4">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58090">
                <a:tc gridSpan="4">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Information Security Management System - Best Practices (Based on ISO 27001)</a:t>
                      </a: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STQC (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Secure Software Development Life Cycle Practices (SSDLC)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STQC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e-Governance</a:t>
                      </a:r>
                      <a:r>
                        <a:rPr lang="en-US" sz="1200" baseline="0" dirty="0" smtClean="0"/>
                        <a:t> Project Lifecycle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err="1" smtClean="0"/>
                        <a:t>STeP</a:t>
                      </a:r>
                      <a:r>
                        <a:rPr lang="en-US" sz="1200" dirty="0" smtClean="0"/>
                        <a:t>-NISG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aseline="0" dirty="0" smtClean="0"/>
                        <a:t>Government Process Reengineering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err="1" smtClean="0"/>
                        <a:t>STeP</a:t>
                      </a:r>
                      <a:r>
                        <a:rPr lang="en-US" sz="1200" dirty="0" smtClean="0"/>
                        <a:t>-NISG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Business</a:t>
                      </a:r>
                      <a:r>
                        <a:rPr lang="en-US" sz="1200" baseline="0" dirty="0" smtClean="0"/>
                        <a:t> Models &amp; Public Private Partnerships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err="1" smtClean="0"/>
                        <a:t>STeP</a:t>
                      </a:r>
                      <a:r>
                        <a:rPr lang="en-US" sz="1200" dirty="0" smtClean="0"/>
                        <a:t>-NISG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06</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Best practices in</a:t>
                      </a:r>
                      <a:r>
                        <a:rPr lang="en-US" sz="1200" baseline="0" dirty="0" smtClean="0"/>
                        <a:t> Software engineering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Software Engineering Institute</a:t>
                      </a:r>
                      <a:r>
                        <a:rPr lang="en-US" sz="1200" baseline="0" dirty="0" smtClean="0"/>
                        <a:t> (SEI)</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07</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TOGAF</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Open Group</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4">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Certified Internal Software Quality Auditor</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a:txBody>
                    <a:bodyPr/>
                    <a:lstStyle/>
                    <a:p>
                      <a:r>
                        <a:rPr lang="en-US" sz="1200" dirty="0" smtClean="0"/>
                        <a:t>STQC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25097">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gridSpan="2">
                  <a:txBody>
                    <a:bodyPr/>
                    <a:lstStyle/>
                    <a:p>
                      <a:r>
                        <a:rPr lang="en-US" sz="1200" dirty="0" smtClean="0"/>
                        <a:t>Awareness on IS-15700 Quality Management in Public Organizations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a:txBody>
                    <a:bodyPr/>
                    <a:lstStyle/>
                    <a:p>
                      <a:r>
                        <a:rPr lang="en-US" sz="1200" dirty="0" smtClean="0"/>
                        <a:t>STQC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Technology Officer</a:t>
            </a:r>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9B652FB9-9D01-6748-B4CA-505C44155708}"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27</a:t>
            </a:fld>
            <a:endParaRPr lang="en-US"/>
          </a:p>
        </p:txBody>
      </p:sp>
    </p:spTree>
    <p:extLst>
      <p:ext uri="{BB962C8B-B14F-4D97-AF65-F5344CB8AC3E}">
        <p14:creationId xmlns:p14="http://schemas.microsoft.com/office/powerpoint/2010/main" xmlns="" val="17540560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71969"/>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Technology Officer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640903021"/>
              </p:ext>
            </p:extLst>
          </p:nvPr>
        </p:nvGraphicFramePr>
        <p:xfrm>
          <a:off x="294831" y="889210"/>
          <a:ext cx="8482852" cy="5120640"/>
        </p:xfrm>
        <a:graphic>
          <a:graphicData uri="http://schemas.openxmlformats.org/drawingml/2006/table">
            <a:tbl>
              <a:tblPr firstRow="1" bandRow="1">
                <a:tableStyleId>{5C22544A-7EE6-4342-B048-85BDC9FD1C3A}</a:tableStyleId>
              </a:tblPr>
              <a:tblGrid>
                <a:gridCol w="654529"/>
                <a:gridCol w="7828323"/>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Standards associated with IT practice nationally and internationally. ISO 20001 , ISO/IEC 27001(Information Security Management Standards) , ISO/IEC 20000 (IT Service Management Standards), IS -15700 (Quality Management Systems Standards)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Application Development Methods, Techniques and Standards such as organized and documented sets of techniques, intended to facilitate the structured development of applications. For </a:t>
                      </a:r>
                      <a:r>
                        <a:rPr lang="en-US" sz="1200" baseline="0" dirty="0" err="1" smtClean="0">
                          <a:latin typeface="+mn-lt"/>
                        </a:rPr>
                        <a:t>eg</a:t>
                      </a:r>
                      <a:r>
                        <a:rPr lang="en-US" sz="1200" baseline="0" dirty="0" smtClean="0">
                          <a:latin typeface="+mn-lt"/>
                        </a:rPr>
                        <a:t> SCRUM (iterative and incremental software development framework) ,  RUP (Rational Unified Process), </a:t>
                      </a:r>
                      <a:r>
                        <a:rPr lang="en-US" sz="1200" baseline="0" dirty="0" err="1" smtClean="0">
                          <a:latin typeface="+mn-lt"/>
                        </a:rPr>
                        <a:t>Objectory</a:t>
                      </a:r>
                      <a:r>
                        <a:rPr lang="en-US" sz="1200" baseline="0" dirty="0" smtClean="0">
                          <a:latin typeface="+mn-lt"/>
                        </a:rPr>
                        <a:t>/UML(Unified Modeling Language)</a:t>
                      </a:r>
                      <a:r>
                        <a:rPr lang="nl-NL" sz="1200" baseline="0" dirty="0" smtClean="0">
                          <a:latin typeface="+mn-lt"/>
                        </a:rPr>
                        <a:t> [</a:t>
                      </a:r>
                      <a:r>
                        <a:rPr lang="nl-NL" sz="1200" baseline="0" dirty="0" err="1" smtClean="0">
                          <a:latin typeface="+mn-lt"/>
                        </a:rPr>
                        <a:t>iterative</a:t>
                      </a:r>
                      <a:r>
                        <a:rPr lang="nl-NL" sz="1200" baseline="0" dirty="0" smtClean="0">
                          <a:latin typeface="+mn-lt"/>
                        </a:rPr>
                        <a:t>, </a:t>
                      </a:r>
                      <a:r>
                        <a:rPr lang="nl-NL" sz="1200" baseline="0" dirty="0" err="1" smtClean="0">
                          <a:latin typeface="+mn-lt"/>
                        </a:rPr>
                        <a:t>spiral</a:t>
                      </a:r>
                      <a:r>
                        <a:rPr lang="nl-NL" sz="1200" baseline="0" dirty="0" smtClean="0">
                          <a:latin typeface="+mn-lt"/>
                        </a:rPr>
                        <a:t>, </a:t>
                      </a:r>
                      <a:r>
                        <a:rPr lang="nl-NL" sz="1200" baseline="0" dirty="0" err="1" smtClean="0">
                          <a:latin typeface="+mn-lt"/>
                        </a:rPr>
                        <a:t>waterfall</a:t>
                      </a:r>
                      <a:r>
                        <a:rPr lang="nl-NL" sz="1200" baseline="0" dirty="0" smtClean="0">
                          <a:latin typeface="+mn-lt"/>
                        </a:rPr>
                        <a:t>]. </a:t>
                      </a:r>
                      <a:r>
                        <a:rPr lang="en-US" sz="1200" baseline="0" dirty="0" smtClean="0">
                          <a:latin typeface="+mn-lt"/>
                        </a:rPr>
                        <a:t>Software tools which automate or assist part of the development process. Examples: Oracle Developer, Business Objects, Select or similar</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Business analysis techniques - functional business models, statistical process control, relational data modeling, use case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Metrics -  collection, analysis and application of historical and synthetic measurements in the estimation of IT activities. Foe </a:t>
                      </a:r>
                      <a:r>
                        <a:rPr lang="en-US" sz="1200" baseline="0" dirty="0" err="1" smtClean="0">
                          <a:latin typeface="+mn-lt"/>
                        </a:rPr>
                        <a:t>eg</a:t>
                      </a:r>
                      <a:r>
                        <a:rPr lang="en-US" sz="1200" baseline="0" dirty="0" smtClean="0">
                          <a:latin typeface="+mn-lt"/>
                        </a:rPr>
                        <a:t> Development metrics (function point analysis, lines of code), Service metrics (capacity, throughput, response times), Life Cycle metrics (% successful projects/products per phase)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Testing techniques - dynamic testing techniques, static testing techniques, non-functional testing techniques, test automation techniques. </a:t>
                      </a:r>
                      <a:r>
                        <a:rPr lang="en-US" sz="1200" baseline="0" dirty="0" smtClean="0">
                          <a:latin typeface="+mn-lt"/>
                        </a:rPr>
                        <a:t>Test/Defect management tools, capture replay tools, data preparation tools, debugging tools, load test tools, security penetration test tools, requirements test tools.</a:t>
                      </a:r>
                      <a:endParaRPr lang="en-US" sz="1200" dirty="0" smtClean="0">
                        <a:latin typeface="+mn-lt"/>
                      </a:endParaRPr>
                    </a:p>
                    <a:p>
                      <a:pPr marL="171450" lvl="0" indent="-171450" algn="l">
                        <a:buFont typeface="Arial"/>
                        <a:buChar char="•"/>
                      </a:pP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p>
                    <a:p>
                      <a:pPr marL="171450" lvl="0" indent="-171450" algn="l">
                        <a:buFont typeface="Arial"/>
                        <a:buChar char="•"/>
                      </a:pPr>
                      <a:r>
                        <a:rPr lang="en-US" sz="1200" dirty="0" smtClean="0">
                          <a:latin typeface="+mn-lt"/>
                        </a:rPr>
                        <a:t>e-Governance</a:t>
                      </a:r>
                      <a:r>
                        <a:rPr lang="en-US" sz="1200" baseline="0" dirty="0" smtClean="0">
                          <a:latin typeface="+mn-lt"/>
                        </a:rPr>
                        <a:t> Lifecycle, SDLC (Software development life cycle) ,  </a:t>
                      </a:r>
                      <a:r>
                        <a:rPr lang="en-US" sz="1200" dirty="0" smtClean="0">
                          <a:latin typeface="+mn-lt"/>
                        </a:rPr>
                        <a:t>IT Service Management/Operations</a:t>
                      </a:r>
                      <a:r>
                        <a:rPr lang="en-US" sz="1200" baseline="0" dirty="0" smtClean="0">
                          <a:latin typeface="+mn-lt"/>
                        </a:rPr>
                        <a:t> (</a:t>
                      </a:r>
                      <a:r>
                        <a:rPr lang="en-US" sz="1200" dirty="0" smtClean="0">
                          <a:latin typeface="+mn-lt"/>
                        </a:rPr>
                        <a:t>ITIL), IT Controls (COBIT - Control Objectives for Information and Related Technology), CMM,</a:t>
                      </a:r>
                      <a:r>
                        <a:rPr lang="en-US" sz="1200" baseline="0" dirty="0" smtClean="0">
                          <a:latin typeface="+mn-lt"/>
                        </a:rPr>
                        <a:t> </a:t>
                      </a:r>
                      <a:r>
                        <a:rPr lang="en-US" sz="1200" dirty="0" smtClean="0">
                          <a:latin typeface="+mn-lt"/>
                        </a:rPr>
                        <a:t>a recognized project delivery method (PMI/PRINCE2 or Common Information Management Method (CIMM))</a:t>
                      </a:r>
                    </a:p>
                    <a:p>
                      <a:pPr marL="171450" lvl="0" indent="-171450" algn="l">
                        <a:buFont typeface="Arial"/>
                        <a:buChar char="•"/>
                      </a:pPr>
                      <a:r>
                        <a:rPr lang="en-US" sz="1200" dirty="0" smtClean="0">
                          <a:latin typeface="+mn-lt"/>
                        </a:rPr>
                        <a:t>TOGAF  (The Open Group Architecture Framework)</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 </a:t>
                      </a:r>
                      <a:r>
                        <a:rPr lang="en-US" sz="1200" baseline="0" dirty="0" err="1" smtClean="0">
                          <a:latin typeface="+mn-lt"/>
                        </a:rPr>
                        <a:t>SaaS</a:t>
                      </a:r>
                      <a:r>
                        <a:rPr lang="en-US" sz="1200" baseline="0" dirty="0" smtClean="0">
                          <a:latin typeface="+mn-lt"/>
                        </a:rPr>
                        <a:t> – Software as a service), Big Data, Mobile, Social Media, Green IT, Web Technologies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 C++, Java, n-Tier Architecture, databases, ERP,  Unix, Linux, Open source platforms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Open Web Application Security Project (OWASP)</a:t>
                      </a:r>
                      <a:endParaRPr lang="en-US" sz="1200" dirty="0" smtClean="0">
                        <a:latin typeface="+mn-lt"/>
                      </a:endParaRPr>
                    </a:p>
                  </a:txBody>
                  <a:tcPr/>
                </a:tc>
              </a:tr>
            </a:tbl>
          </a:graphicData>
        </a:graphic>
      </p:graphicFrame>
      <p:sp>
        <p:nvSpPr>
          <p:cNvPr id="2" name="Date Placeholder 1"/>
          <p:cNvSpPr>
            <a:spLocks noGrp="1"/>
          </p:cNvSpPr>
          <p:nvPr>
            <p:ph type="dt" sz="half" idx="10"/>
          </p:nvPr>
        </p:nvSpPr>
        <p:spPr/>
        <p:txBody>
          <a:bodyPr/>
          <a:lstStyle/>
          <a:p>
            <a:fld id="{2B2082E2-4DA1-DA46-B55B-7300AD511CFA}"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28</a:t>
            </a:fld>
            <a:endParaRPr lang="en-US"/>
          </a:p>
        </p:txBody>
      </p:sp>
    </p:spTree>
    <p:extLst>
      <p:ext uri="{BB962C8B-B14F-4D97-AF65-F5344CB8AC3E}">
        <p14:creationId xmlns:p14="http://schemas.microsoft.com/office/powerpoint/2010/main" xmlns="" val="38098129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71969"/>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Chief Technology Officer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xmlns="" val="1212514036"/>
              </p:ext>
            </p:extLst>
          </p:nvPr>
        </p:nvGraphicFramePr>
        <p:xfrm>
          <a:off x="294831" y="1193796"/>
          <a:ext cx="8482852" cy="3657600"/>
        </p:xfrm>
        <a:graphic>
          <a:graphicData uri="http://schemas.openxmlformats.org/drawingml/2006/table">
            <a:tbl>
              <a:tblPr firstRow="1" bandRow="1">
                <a:tableStyleId>{5C22544A-7EE6-4342-B048-85BDC9FD1C3A}</a:tableStyleId>
              </a:tblPr>
              <a:tblGrid>
                <a:gridCol w="952529"/>
                <a:gridCol w="7530323"/>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New and emerging technologies such as Predictive Analytics, Speech Recognition, Local Intelligence, Biometric Authentication Methods, Consumer Telematics, Virtual Assistants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Six Sigma</a:t>
                      </a:r>
                      <a:r>
                        <a:rPr lang="en-US" sz="1200" baseline="0" dirty="0" smtClean="0">
                          <a:latin typeface="+mn-lt"/>
                        </a:rPr>
                        <a:t>, </a:t>
                      </a:r>
                      <a:r>
                        <a:rPr lang="en-US" sz="1200" dirty="0" smtClean="0">
                          <a:latin typeface="+mn-lt"/>
                        </a:rPr>
                        <a:t> a recognized project delivery method – PMI/PRINCE2 or Common Information Management Method (CIMM)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(Power point, Excel, Word)</a:t>
                      </a:r>
                    </a:p>
                    <a:p>
                      <a:pPr marL="171450" lvl="0" indent="-171450" algn="l">
                        <a:buFont typeface="Arial"/>
                        <a:buChar char="•"/>
                      </a:pPr>
                      <a:endParaRPr lang="en-US" sz="1200" baseline="0" dirty="0" smtClean="0">
                        <a:latin typeface="+mn-lt"/>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and other relevant Government Rules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a:t>
                      </a:r>
                      <a:r>
                        <a:rPr lang="en-US" sz="1200" baseline="0" dirty="0" smtClean="0">
                          <a:latin typeface="+mn-lt"/>
                        </a:rPr>
                        <a:t> –</a:t>
                      </a:r>
                      <a:r>
                        <a:rPr lang="en-US" sz="1200" dirty="0" smtClean="0">
                          <a:latin typeface="+mn-lt"/>
                        </a:rPr>
                        <a:t> BOO (Build -Operate –Own) /BOOT (Build -Operate - Own- Transfer) Service Contracts,</a:t>
                      </a:r>
                      <a:r>
                        <a:rPr lang="en-US" sz="1200" baseline="0" dirty="0" smtClean="0">
                          <a:latin typeface="+mn-lt"/>
                        </a:rPr>
                        <a:t> Management Contracts (Concessions), Lease Contracts (JVs), </a:t>
                      </a:r>
                      <a:r>
                        <a:rPr lang="en-US" sz="1200" dirty="0" smtClean="0">
                          <a:latin typeface="+mn-lt"/>
                        </a:rPr>
                        <a:t> Public,</a:t>
                      </a:r>
                      <a:r>
                        <a:rPr lang="en-US" sz="1200" baseline="0" dirty="0" smtClean="0">
                          <a:latin typeface="+mn-lt"/>
                        </a:rPr>
                        <a:t> Private and Project Financing options</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Software Process Improvement and Capability Determination (SPICE), Initiating Diagnosing Establishing Acting Learning (IDEAL)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6EB58E0C-0F48-D546-8AB5-67D00BA97560}"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29</a:t>
            </a:fld>
            <a:endParaRPr lang="en-US"/>
          </a:p>
        </p:txBody>
      </p:sp>
    </p:spTree>
    <p:extLst>
      <p:ext uri="{BB962C8B-B14F-4D97-AF65-F5344CB8AC3E}">
        <p14:creationId xmlns:p14="http://schemas.microsoft.com/office/powerpoint/2010/main" xmlns="" val="2053835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Need</a:t>
            </a:r>
            <a:endParaRPr lang="en-IN" dirty="0"/>
          </a:p>
        </p:txBody>
      </p:sp>
      <p:sp>
        <p:nvSpPr>
          <p:cNvPr id="3" name="Content Placeholder 2"/>
          <p:cNvSpPr>
            <a:spLocks noGrp="1"/>
          </p:cNvSpPr>
          <p:nvPr>
            <p:ph idx="1"/>
          </p:nvPr>
        </p:nvSpPr>
        <p:spPr/>
        <p:txBody>
          <a:bodyPr/>
          <a:lstStyle/>
          <a:p>
            <a:endParaRPr lang="en-IN" dirty="0"/>
          </a:p>
        </p:txBody>
      </p:sp>
      <p:graphicFrame>
        <p:nvGraphicFramePr>
          <p:cNvPr id="4" name="Diagram 3"/>
          <p:cNvGraphicFramePr/>
          <p:nvPr/>
        </p:nvGraphicFramePr>
        <p:xfrm>
          <a:off x="500034" y="1357298"/>
          <a:ext cx="8215370" cy="4786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31533" y="3175403"/>
            <a:ext cx="2962269"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Project Manager</a:t>
            </a:r>
            <a:endParaRPr lang="en-US" sz="3200" dirty="0"/>
          </a:p>
        </p:txBody>
      </p:sp>
      <p:sp>
        <p:nvSpPr>
          <p:cNvPr id="4" name="TextBox 3"/>
          <p:cNvSpPr txBox="1"/>
          <p:nvPr/>
        </p:nvSpPr>
        <p:spPr>
          <a:xfrm>
            <a:off x="3955845" y="2585810"/>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7D4EAA5F-92EA-9242-B29F-44D586239357}"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30</a:t>
            </a:fld>
            <a:endParaRPr lang="en-US"/>
          </a:p>
        </p:txBody>
      </p:sp>
    </p:spTree>
    <p:extLst>
      <p:ext uri="{BB962C8B-B14F-4D97-AF65-F5344CB8AC3E}">
        <p14:creationId xmlns:p14="http://schemas.microsoft.com/office/powerpoint/2010/main" xmlns="" val="20927410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819350"/>
            <a:ext cx="8621317" cy="5584588"/>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 ‘Project Manager’ is a person who</a:t>
            </a:r>
          </a:p>
          <a:p>
            <a:endParaRPr lang="en-US" sz="2000" dirty="0"/>
          </a:p>
          <a:p>
            <a:pPr marL="457200" indent="-457200">
              <a:buFont typeface="+mj-lt"/>
              <a:buAutoNum type="arabicPeriod"/>
            </a:pPr>
            <a:r>
              <a:rPr lang="en-US" sz="2000" dirty="0" smtClean="0"/>
              <a:t>Manages end to end project implementation within well defined timelines and budget covering all facets of implementation such as: </a:t>
            </a:r>
          </a:p>
          <a:p>
            <a:pPr marL="457200" indent="-457200">
              <a:buFont typeface="+mj-lt"/>
              <a:buAutoNum type="arabicPeriod"/>
            </a:pPr>
            <a:endParaRPr lang="en-US" sz="2000" dirty="0"/>
          </a:p>
          <a:p>
            <a:pPr marL="914400" lvl="1" indent="-457200">
              <a:buFont typeface="+mj-lt"/>
              <a:buAutoNum type="alphaLcPeriod"/>
            </a:pPr>
            <a:r>
              <a:rPr lang="en-US" sz="2000" dirty="0" smtClean="0"/>
              <a:t>Application Development and Documentation such as Functional and Non- Functional Requirements, Technical Design Documents, SRS, Test Plan, Test Cases </a:t>
            </a:r>
            <a:r>
              <a:rPr lang="en-US" sz="2000" dirty="0" err="1" smtClean="0"/>
              <a:t>etc</a:t>
            </a:r>
            <a:endParaRPr lang="en-US" sz="2000" dirty="0"/>
          </a:p>
          <a:p>
            <a:pPr marL="914400" lvl="1" indent="-457200">
              <a:buFont typeface="+mj-lt"/>
              <a:buAutoNum type="alphaLcPeriod"/>
            </a:pPr>
            <a:r>
              <a:rPr lang="en-US" sz="2000" dirty="0" smtClean="0"/>
              <a:t>Procurement of hardware,  site preparation, software licenses and any other infrastructure needs</a:t>
            </a:r>
          </a:p>
          <a:p>
            <a:pPr marL="914400" lvl="1" indent="-457200">
              <a:buFont typeface="+mj-lt"/>
              <a:buAutoNum type="alphaLcPeriod"/>
            </a:pPr>
            <a:r>
              <a:rPr lang="en-US" sz="2000" dirty="0" smtClean="0"/>
              <a:t>Go-Live</a:t>
            </a:r>
          </a:p>
          <a:p>
            <a:pPr marL="914400" lvl="1" indent="-457200">
              <a:buFont typeface="+mj-lt"/>
              <a:buAutoNum type="alphaLcPeriod"/>
            </a:pPr>
            <a:r>
              <a:rPr lang="en-US" sz="2000" dirty="0" smtClean="0"/>
              <a:t>System and User Acceptance Testing</a:t>
            </a:r>
          </a:p>
          <a:p>
            <a:pPr marL="914400" lvl="1" indent="-457200">
              <a:buFont typeface="+mj-lt"/>
              <a:buAutoNum type="alphaLcPeriod"/>
            </a:pPr>
            <a:r>
              <a:rPr lang="en-US" sz="2000" dirty="0" smtClean="0"/>
              <a:t>Third Party Audit and Certification</a:t>
            </a:r>
          </a:p>
          <a:p>
            <a:pPr marL="914400" lvl="1" indent="-457200">
              <a:buFont typeface="+mj-lt"/>
              <a:buAutoNum type="alphaLcPeriod"/>
            </a:pPr>
            <a:r>
              <a:rPr lang="en-US" sz="2000" dirty="0" smtClean="0"/>
              <a:t>Backup and Disaster Recovery Policy</a:t>
            </a:r>
          </a:p>
          <a:p>
            <a:pPr marL="914400" lvl="1" indent="-457200">
              <a:buFont typeface="+mj-lt"/>
              <a:buAutoNum type="alphaLcPeriod"/>
            </a:pPr>
            <a:r>
              <a:rPr lang="en-US" sz="2000" dirty="0" smtClean="0"/>
              <a:t>Handover to Support (Post implementation operations / Service Acceptance)</a:t>
            </a:r>
          </a:p>
          <a:p>
            <a:pPr marL="914400" lvl="1" indent="-457200">
              <a:buFont typeface="+mj-lt"/>
              <a:buAutoNum type="alphaLcPeriod"/>
            </a:pPr>
            <a:r>
              <a:rPr lang="en-US" sz="2000" dirty="0" smtClean="0"/>
              <a:t>Facilitates transfer of strategic control of all assets and process to the Government in a timely manner</a:t>
            </a:r>
          </a:p>
          <a:p>
            <a:pPr marL="914400" lvl="1" indent="-457200">
              <a:buFont typeface="+mj-lt"/>
              <a:buAutoNum type="alphaLcPeriod"/>
            </a:pPr>
            <a:endParaRPr lang="en-US" sz="2000" dirty="0" smtClean="0"/>
          </a:p>
          <a:p>
            <a:pPr marL="457200" indent="-457200">
              <a:buFont typeface="+mj-lt"/>
              <a:buAutoNum type="arabicPeriod"/>
            </a:pPr>
            <a:r>
              <a:rPr lang="en-US" sz="2000" dirty="0" smtClean="0"/>
              <a:t>Develops project metrics (Key Performance Indicators)</a:t>
            </a:r>
          </a:p>
          <a:p>
            <a:pPr marL="457200" indent="-457200">
              <a:buFont typeface="+mj-lt"/>
              <a:buAutoNum type="arabicPeriod"/>
            </a:pPr>
            <a:endParaRPr lang="en-US" sz="2000" dirty="0" smtClean="0"/>
          </a:p>
          <a:p>
            <a:pPr marL="457200" indent="-457200">
              <a:buFont typeface="+mj-lt"/>
              <a:buAutoNum type="arabicPeriod"/>
            </a:pPr>
            <a:r>
              <a:rPr lang="en-US" sz="2000" dirty="0"/>
              <a:t>Organizes audit and quality reviews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Manages escalations and enforces SLA </a:t>
            </a:r>
          </a:p>
          <a:p>
            <a:pPr marL="457200" indent="-457200">
              <a:buFont typeface="+mj-lt"/>
              <a:buAutoNum type="arabicPeriod"/>
            </a:pPr>
            <a:endParaRPr lang="en-US" sz="2000" dirty="0" smtClean="0"/>
          </a:p>
          <a:p>
            <a:pPr marL="457200" indent="-457200">
              <a:buFont typeface="+mj-lt"/>
              <a:buAutoNum type="arabicPeriod"/>
            </a:pPr>
            <a:r>
              <a:rPr lang="en-US" sz="2000" dirty="0" smtClean="0"/>
              <a:t>Keeps the leadership informed about the progress (time, budget), potential risks</a:t>
            </a:r>
            <a:r>
              <a:rPr lang="en-US" sz="2000" dirty="0"/>
              <a:t> </a:t>
            </a:r>
            <a:r>
              <a:rPr lang="en-US" sz="2000" dirty="0" smtClean="0"/>
              <a:t>and issues, team performance, change management, scope changes (change in requirements) and improvement opportunities</a:t>
            </a:r>
          </a:p>
          <a:p>
            <a:pPr marL="457200" indent="-457200">
              <a:buFont typeface="+mj-lt"/>
              <a:buAutoNum type="arabicPeriod"/>
            </a:pPr>
            <a:endParaRPr lang="en-US" sz="2000" dirty="0"/>
          </a:p>
          <a:p>
            <a:pPr marL="457200" indent="-457200">
              <a:buFont typeface="+mj-lt"/>
              <a:buAutoNum type="arabicPeriod"/>
            </a:pPr>
            <a:r>
              <a:rPr lang="en-US" sz="2000" dirty="0" smtClean="0"/>
              <a:t>Manages software assets (licenses, IPR) and supplier logistics</a:t>
            </a:r>
          </a:p>
        </p:txBody>
      </p:sp>
      <p:sp>
        <p:nvSpPr>
          <p:cNvPr id="6" name="Rounded Rectangle 5"/>
          <p:cNvSpPr/>
          <p:nvPr/>
        </p:nvSpPr>
        <p:spPr>
          <a:xfrm>
            <a:off x="173789" y="233949"/>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Project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2AD527A2-B54F-954E-83B8-DC6EC09E4AB3}"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31</a:t>
            </a:fld>
            <a:endParaRPr lang="en-US"/>
          </a:p>
        </p:txBody>
      </p:sp>
    </p:spTree>
    <p:extLst>
      <p:ext uri="{BB962C8B-B14F-4D97-AF65-F5344CB8AC3E}">
        <p14:creationId xmlns:p14="http://schemas.microsoft.com/office/powerpoint/2010/main" xmlns="" val="38670734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236066565"/>
              </p:ext>
            </p:extLst>
          </p:nvPr>
        </p:nvGraphicFramePr>
        <p:xfrm>
          <a:off x="480798" y="1365709"/>
          <a:ext cx="3775471" cy="3715745"/>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a:t>
                      </a:r>
                      <a:r>
                        <a:rPr lang="en-GB" sz="1200" dirty="0">
                          <a:effectLst/>
                          <a:latin typeface="+mn-lt"/>
                          <a:ea typeface="Calibri"/>
                          <a:cs typeface="Times New Roman"/>
                        </a:rPr>
                        <a:t>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Project management</a:t>
                      </a:r>
                      <a:endParaRPr lang="en-GB" sz="1800" dirty="0">
                        <a:effectLst/>
                        <a:latin typeface="+mn-lt"/>
                        <a:ea typeface="Calibri"/>
                        <a:cs typeface="Times New Roman"/>
                      </a:endParaRPr>
                    </a:p>
                  </a:txBody>
                  <a:tcPr marL="0" marR="0" marT="0" marB="0">
                    <a:noFill/>
                  </a:tcPr>
                </a:tc>
              </a:tr>
              <a:tr h="297759">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P.02</a:t>
                      </a:r>
                      <a:endParaRPr lang="en-GB" sz="18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Service level management</a:t>
                      </a:r>
                    </a:p>
                  </a:txBody>
                  <a:tcPr marL="0" marR="0" marT="0" marB="0">
                    <a:noFill/>
                  </a:tcPr>
                </a:tc>
              </a:tr>
              <a:tr h="216267">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P.03</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Continuity management</a:t>
                      </a:r>
                      <a:endParaRPr lang="en-GB" sz="1800" dirty="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P.04</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Supplier relationship management </a:t>
                      </a:r>
                    </a:p>
                  </a:txBody>
                  <a:tcPr marL="0" marR="0" marT="0" marB="0">
                    <a:noFill/>
                  </a:tcPr>
                </a:tc>
              </a:tr>
              <a:tr h="164937">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P.05</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Requirements definition and management</a:t>
                      </a:r>
                      <a:endParaRPr lang="en-GB" sz="18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P.06</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Systems development management</a:t>
                      </a:r>
                      <a:endParaRPr lang="en-GB" sz="1200" dirty="0">
                        <a:effectLst/>
                        <a:latin typeface="+mn-lt"/>
                        <a:ea typeface="Calibri"/>
                        <a:cs typeface="Times New Roman"/>
                      </a:endParaRPr>
                    </a:p>
                  </a:txBody>
                  <a:tcPr marL="0" marR="0" marT="0" marB="0">
                    <a:noFill/>
                  </a:tcPr>
                </a:tc>
              </a:tr>
              <a:tr h="211305">
                <a:tc>
                  <a:txBody>
                    <a:bodyPr/>
                    <a:lstStyle/>
                    <a:p>
                      <a:pPr marL="0" lvl="0" algn="ctr" defTabSz="457200" rtl="0" eaLnBrk="1" latinLnBrk="0" hangingPunct="1">
                        <a:lnSpc>
                          <a:spcPct val="115000"/>
                        </a:lnSpc>
                        <a:spcAft>
                          <a:spcPts val="0"/>
                        </a:spcAft>
                      </a:pPr>
                      <a:r>
                        <a:rPr lang="en-GB" sz="1200" kern="1200" dirty="0" err="1" smtClean="0">
                          <a:solidFill>
                            <a:schemeClr val="tx1"/>
                          </a:solidFill>
                          <a:effectLst/>
                          <a:latin typeface="+mn-lt"/>
                          <a:ea typeface="Calibri"/>
                          <a:cs typeface="Times New Roman"/>
                        </a:rPr>
                        <a:t>PrM</a:t>
                      </a:r>
                      <a:r>
                        <a:rPr lang="en-GB" sz="1200" kern="1200" dirty="0" smtClean="0">
                          <a:solidFill>
                            <a:schemeClr val="tx1"/>
                          </a:solidFill>
                          <a:effectLst/>
                          <a:latin typeface="+mn-lt"/>
                          <a:ea typeface="Calibri"/>
                          <a:cs typeface="Times New Roman"/>
                        </a:rPr>
                        <a:t> P.07</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Quality Assurance and Management</a:t>
                      </a:r>
                    </a:p>
                  </a:txBody>
                  <a:tcPr marL="0" marR="0" marT="0" marB="0">
                    <a:noFill/>
                  </a:tcPr>
                </a:tc>
              </a:tr>
              <a:tr h="199597">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P.08</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a:effectLst/>
                          <a:latin typeface="+mn-lt"/>
                          <a:ea typeface="Calibri"/>
                          <a:cs typeface="Times New Roman"/>
                        </a:rPr>
                        <a:t>Service acceptance</a:t>
                      </a:r>
                      <a:endParaRPr lang="en-GB" sz="18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P.09</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Release and</a:t>
                      </a:r>
                      <a:r>
                        <a:rPr lang="en-GB" sz="1200" baseline="0" dirty="0" smtClean="0">
                          <a:effectLst/>
                          <a:latin typeface="+mn-lt"/>
                          <a:ea typeface="Calibri"/>
                          <a:cs typeface="Times New Roman"/>
                        </a:rPr>
                        <a:t> deployment</a:t>
                      </a:r>
                      <a:endParaRPr lang="en-GB" sz="1200" dirty="0">
                        <a:effectLst/>
                        <a:latin typeface="+mn-lt"/>
                        <a:ea typeface="Calibri"/>
                        <a:cs typeface="Times New Roman"/>
                      </a:endParaRPr>
                    </a:p>
                  </a:txBody>
                  <a:tcPr marL="0" marR="0" marT="0" marB="0">
                    <a:noFill/>
                  </a:tcPr>
                </a:tc>
              </a:tr>
              <a:tr h="271629">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P.10</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IT</a:t>
                      </a:r>
                      <a:r>
                        <a:rPr lang="en-GB" sz="1200" baseline="0" dirty="0" smtClean="0">
                          <a:effectLst/>
                          <a:latin typeface="+mn-lt"/>
                          <a:ea typeface="Calibri"/>
                          <a:cs typeface="Times New Roman"/>
                        </a:rPr>
                        <a:t> Operation and Management</a:t>
                      </a:r>
                      <a:endParaRPr lang="en-GB" sz="1200" dirty="0">
                        <a:effectLst/>
                        <a:latin typeface="+mn-lt"/>
                        <a:ea typeface="Calibri"/>
                        <a:cs typeface="Times New Roman"/>
                      </a:endParaRPr>
                    </a:p>
                  </a:txBody>
                  <a:tcPr marL="0" marR="0" marT="0" marB="0">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marL="0" algn="ctr" defTabSz="457200" rtl="0" eaLnBrk="1" latinLnBrk="0" hangingPunct="1">
                        <a:lnSpc>
                          <a:spcPct val="115000"/>
                        </a:lnSpc>
                        <a:spcAft>
                          <a:spcPts val="0"/>
                        </a:spcAft>
                      </a:pPr>
                      <a:r>
                        <a:rPr lang="en-GB" sz="1200" kern="1200" dirty="0" err="1" smtClean="0">
                          <a:solidFill>
                            <a:schemeClr val="tx1"/>
                          </a:solidFill>
                          <a:effectLst/>
                          <a:latin typeface="+mn-lt"/>
                          <a:ea typeface="Calibri"/>
                          <a:cs typeface="Times New Roman"/>
                        </a:rPr>
                        <a:t>PrM</a:t>
                      </a:r>
                      <a:r>
                        <a:rPr lang="en-GB" sz="1200" kern="1200" dirty="0" smtClean="0">
                          <a:solidFill>
                            <a:schemeClr val="tx1"/>
                          </a:solidFill>
                          <a:effectLst/>
                          <a:latin typeface="+mn-lt"/>
                          <a:ea typeface="Calibri"/>
                          <a:cs typeface="Times New Roman"/>
                        </a:rPr>
                        <a:t> D.1</a:t>
                      </a:r>
                      <a:endParaRPr lang="en-GB" sz="1200" kern="1200" dirty="0">
                        <a:solidFill>
                          <a:schemeClr val="tx1"/>
                        </a:solidFill>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Business process improvement</a:t>
                      </a:r>
                    </a:p>
                  </a:txBody>
                  <a:tcPr marL="0" marR="0" marT="0" marB="0">
                    <a:noFill/>
                  </a:tcPr>
                </a:tc>
              </a:tr>
              <a:tr h="191880">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D.2</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Testing and Quality</a:t>
                      </a:r>
                      <a:endParaRPr lang="en-GB" sz="1800" dirty="0">
                        <a:effectLst/>
                        <a:latin typeface="+mn-lt"/>
                        <a:ea typeface="Calibri"/>
                        <a:cs typeface="Times New Roman"/>
                      </a:endParaRPr>
                    </a:p>
                  </a:txBody>
                  <a:tcPr marL="0" marR="0" marT="0" marB="0">
                    <a:noFill/>
                  </a:tcPr>
                </a:tc>
              </a:tr>
              <a:tr h="252522">
                <a:tc>
                  <a:txBody>
                    <a:bodyPr/>
                    <a:lstStyle/>
                    <a:p>
                      <a:pPr algn="ctr">
                        <a:lnSpc>
                          <a:spcPct val="115000"/>
                        </a:lnSpc>
                        <a:spcAft>
                          <a:spcPts val="0"/>
                        </a:spcAft>
                      </a:pPr>
                      <a:r>
                        <a:rPr lang="en-GB" sz="1200" dirty="0" err="1" smtClean="0">
                          <a:effectLst/>
                          <a:latin typeface="+mn-lt"/>
                          <a:ea typeface="Calibri"/>
                          <a:cs typeface="Times New Roman"/>
                        </a:rPr>
                        <a:t>PrM</a:t>
                      </a:r>
                      <a:r>
                        <a:rPr lang="en-GB" sz="1200" dirty="0" smtClean="0">
                          <a:effectLst/>
                          <a:latin typeface="+mn-lt"/>
                          <a:ea typeface="Calibri"/>
                          <a:cs typeface="Times New Roman"/>
                        </a:rPr>
                        <a:t> D.3</a:t>
                      </a:r>
                      <a:endParaRPr lang="en-GB" sz="1800" dirty="0">
                        <a:effectLst/>
                        <a:latin typeface="+mn-lt"/>
                        <a:ea typeface="Calibri"/>
                        <a:cs typeface="Times New Roman"/>
                      </a:endParaRPr>
                    </a:p>
                  </a:txBody>
                  <a:tcPr marL="0" marR="0" marT="0" marB="0">
                    <a:noFill/>
                  </a:tcPr>
                </a:tc>
                <a:tc>
                  <a:txBody>
                    <a:bodyPr/>
                    <a:lstStyle/>
                    <a:p>
                      <a:r>
                        <a:rPr lang="en-US" sz="1200" dirty="0" smtClean="0"/>
                        <a:t>Conformance</a:t>
                      </a:r>
                      <a:r>
                        <a:rPr lang="en-US" sz="1200" baseline="0" dirty="0" smtClean="0"/>
                        <a:t> review</a:t>
                      </a:r>
                      <a:endParaRPr lang="en-US" sz="1200" dirty="0"/>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2288930094"/>
              </p:ext>
            </p:extLst>
          </p:nvPr>
        </p:nvGraphicFramePr>
        <p:xfrm>
          <a:off x="4446261" y="1365709"/>
          <a:ext cx="4408510" cy="4407084"/>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eGovernance</a:t>
                      </a:r>
                      <a:r>
                        <a:rPr lang="en-US" sz="1200" baseline="0" dirty="0" smtClean="0"/>
                        <a:t> Project Life Cycle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 ( </a:t>
                      </a:r>
                      <a:r>
                        <a:rPr lang="en-US" sz="1200" dirty="0" err="1" smtClean="0"/>
                        <a:t>Specialised</a:t>
                      </a:r>
                      <a:r>
                        <a:rPr lang="en-US" sz="1200" dirty="0" smtClean="0"/>
                        <a:t> Trainings for </a:t>
                      </a:r>
                      <a:r>
                        <a:rPr lang="en-US" sz="1200" dirty="0" err="1" smtClean="0"/>
                        <a:t>eGov</a:t>
                      </a:r>
                      <a:r>
                        <a:rPr lang="en-US" sz="1200" dirty="0" smtClean="0"/>
                        <a:t> Programs - National Institute</a:t>
                      </a:r>
                      <a:r>
                        <a:rPr lang="en-US" sz="1200" baseline="0" dirty="0" smtClean="0"/>
                        <a:t>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Secure Software Development Life Cycle Practices (SSDLC)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(Standardization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effectLst/>
                          <a:latin typeface="+mn-lt"/>
                          <a:ea typeface="Times New Roman"/>
                          <a:cs typeface="Times New Roman"/>
                        </a:rPr>
                        <a:t>Project Management </a:t>
                      </a:r>
                      <a:endParaRPr lang="en-US" sz="1200" b="0" dirty="0" smtClean="0">
                        <a:effectLst/>
                        <a:latin typeface="+mn-lt"/>
                        <a:ea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Times New Roman"/>
                          <a:cs typeface="Times New Roman"/>
                        </a:rPr>
                        <a:t>Detailed Project Report for e-Governance Projects</a:t>
                      </a: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err="1" smtClean="0"/>
                        <a:t>STeP</a:t>
                      </a:r>
                      <a:r>
                        <a:rPr lang="en-US" sz="1200" dirty="0" smtClean="0"/>
                        <a:t>-NISG</a:t>
                      </a:r>
                    </a:p>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PMP (or</a:t>
                      </a:r>
                      <a:r>
                        <a:rPr lang="en-US" sz="1200" baseline="0" dirty="0" smtClean="0"/>
                        <a:t> equivalent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PMI (Project Management</a:t>
                      </a:r>
                      <a:r>
                        <a:rPr lang="en-US" sz="1200" baseline="0" dirty="0" smtClean="0"/>
                        <a:t> Institute)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dirty="0"/>
                    </a:p>
                  </a:txBody>
                  <a:tcPr/>
                </a:tc>
              </a:tr>
              <a:tr h="22509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ITIL Foundation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Project Manager</a:t>
            </a:r>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2F070B11-DD13-2E49-A82F-D0CD896F7A21}"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32</a:t>
            </a:fld>
            <a:endParaRPr lang="en-US"/>
          </a:p>
        </p:txBody>
      </p:sp>
    </p:spTree>
    <p:extLst>
      <p:ext uri="{BB962C8B-B14F-4D97-AF65-F5344CB8AC3E}">
        <p14:creationId xmlns:p14="http://schemas.microsoft.com/office/powerpoint/2010/main" xmlns="" val="33455707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60685"/>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Project Manager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703316816"/>
              </p:ext>
            </p:extLst>
          </p:nvPr>
        </p:nvGraphicFramePr>
        <p:xfrm>
          <a:off x="294831" y="784111"/>
          <a:ext cx="8482852" cy="5577840"/>
        </p:xfrm>
        <a:graphic>
          <a:graphicData uri="http://schemas.openxmlformats.org/drawingml/2006/table">
            <a:tbl>
              <a:tblPr firstRow="1" bandRow="1">
                <a:tableStyleId>{5C22544A-7EE6-4342-B048-85BDC9FD1C3A}</a:tableStyleId>
              </a:tblPr>
              <a:tblGrid>
                <a:gridCol w="1180525"/>
                <a:gridCol w="7302327"/>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dirty="0" smtClean="0">
                          <a:latin typeface="+mn-lt"/>
                        </a:rPr>
                        <a:t>A recognized project delivery method – PMI/PRINCE2 or Common Information Management Method (CIMM) </a:t>
                      </a:r>
                      <a:endParaRPr lang="en-US" sz="1200" baseline="0" dirty="0" smtClean="0">
                        <a:latin typeface="+mn-lt"/>
                      </a:endParaRPr>
                    </a:p>
                    <a:p>
                      <a:pPr marL="171450" lvl="0" indent="-171450" algn="l">
                        <a:buFont typeface="Arial"/>
                        <a:buChar char="•"/>
                      </a:pPr>
                      <a:r>
                        <a:rPr lang="en-US" sz="1200" baseline="0" dirty="0" err="1" smtClean="0">
                          <a:latin typeface="+mn-lt"/>
                        </a:rPr>
                        <a:t>eGovernance</a:t>
                      </a:r>
                      <a:r>
                        <a:rPr lang="en-US" sz="1200" baseline="0" dirty="0" smtClean="0">
                          <a:latin typeface="+mn-lt"/>
                        </a:rPr>
                        <a:t> Lifecycle, SDLC, RAD (Rapid Application development)</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 </a:t>
                      </a:r>
                      <a:r>
                        <a:rPr lang="en-US" sz="1200" baseline="0" dirty="0" err="1" smtClean="0">
                          <a:latin typeface="+mn-lt"/>
                        </a:rPr>
                        <a:t>Programme</a:t>
                      </a:r>
                      <a:r>
                        <a:rPr lang="en-US" sz="1200" baseline="0" dirty="0" smtClean="0">
                          <a:latin typeface="+mn-lt"/>
                        </a:rPr>
                        <a:t> Evaluation and Review Technique (PERT), Critical Path Technique (CPM)</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Estimation – functional point analysis, bottom up/ analogous/parametric/three-point estimates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Contract Management Body of Knowledge (</a:t>
                      </a:r>
                      <a:r>
                        <a:rPr lang="en-US" sz="1200" baseline="0" dirty="0" err="1" smtClean="0">
                          <a:latin typeface="+mn-lt"/>
                        </a:rPr>
                        <a:t>BoK</a:t>
                      </a:r>
                      <a:r>
                        <a:rPr lang="en-US" sz="1200" baseline="0" dirty="0" smtClean="0">
                          <a:latin typeface="+mn-lt"/>
                        </a:rPr>
                        <a:t>)</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Risk Management – Probability Impact Matrix, CRAMM or </a:t>
                      </a:r>
                      <a:r>
                        <a:rPr lang="en-US" sz="1200" baseline="0" dirty="0" err="1" smtClean="0">
                          <a:latin typeface="+mn-lt"/>
                        </a:rPr>
                        <a:t>similar,Procurement</a:t>
                      </a:r>
                      <a:r>
                        <a:rPr lang="en-US" sz="1200" baseline="0" dirty="0" smtClean="0">
                          <a:latin typeface="+mn-lt"/>
                        </a:rPr>
                        <a:t> procedures and policies</a:t>
                      </a:r>
                    </a:p>
                  </a:txBody>
                  <a:tcPr/>
                </a:tc>
              </a:tr>
              <a:tr h="370840">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Master Services Agreement (MSA), DPR – Detailed Project Report, </a:t>
                      </a:r>
                      <a:r>
                        <a:rPr lang="en-US" sz="1200" baseline="0" dirty="0" err="1" smtClean="0">
                          <a:latin typeface="+mn-lt"/>
                        </a:rPr>
                        <a:t>RfP</a:t>
                      </a:r>
                      <a:r>
                        <a:rPr lang="en-US" sz="1200" baseline="0" dirty="0" smtClean="0">
                          <a:latin typeface="+mn-lt"/>
                        </a:rPr>
                        <a:t> (Request for Proposals)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MS Office Tools (</a:t>
                      </a:r>
                      <a:r>
                        <a:rPr lang="en-US" sz="1200" baseline="0" dirty="0" err="1" smtClean="0">
                          <a:latin typeface="+mn-lt"/>
                        </a:rPr>
                        <a:t>Powerpoint</a:t>
                      </a:r>
                      <a:r>
                        <a:rPr lang="en-US" sz="1200" baseline="0" dirty="0" smtClean="0">
                          <a:latin typeface="+mn-lt"/>
                        </a:rPr>
                        <a:t>, Excel, Word)</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and other relevant Government Rules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 – BOO (Build -Operate –Own) /BOOT  (Build -Operate - Own- Transfer) Service Contracts,</a:t>
                      </a:r>
                      <a:r>
                        <a:rPr lang="en-US" sz="1200" baseline="0" dirty="0" smtClean="0">
                          <a:latin typeface="+mn-lt"/>
                        </a:rPr>
                        <a:t> Management Contracts (Concessions), Lease Contracts (JVs); </a:t>
                      </a:r>
                      <a:r>
                        <a:rPr lang="en-US" sz="1200" dirty="0" smtClean="0">
                          <a:latin typeface="+mn-lt"/>
                        </a:rPr>
                        <a:t>Public,</a:t>
                      </a:r>
                      <a:r>
                        <a:rPr lang="en-US" sz="1200" baseline="0" dirty="0" smtClean="0">
                          <a:latin typeface="+mn-lt"/>
                        </a:rPr>
                        <a:t> Private and Project Financing options</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a:t>
                      </a:r>
                      <a:r>
                        <a:rPr lang="en-US" sz="1200" baseline="0" dirty="0" smtClean="0">
                          <a:latin typeface="+mn-lt"/>
                        </a:rPr>
                        <a:t> </a:t>
                      </a:r>
                      <a:r>
                        <a:rPr lang="en-US" sz="1200" dirty="0" smtClean="0">
                          <a:latin typeface="+mn-lt"/>
                        </a:rPr>
                        <a:t>Right to Information Act – 2005.</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Service Management/Operations</a:t>
                      </a:r>
                      <a:r>
                        <a:rPr lang="en-US" sz="1200" baseline="0" dirty="0" smtClean="0">
                          <a:latin typeface="+mn-lt"/>
                        </a:rPr>
                        <a:t> (</a:t>
                      </a:r>
                      <a:r>
                        <a:rPr lang="en-US" sz="1200" dirty="0" smtClean="0">
                          <a:latin typeface="+mn-lt"/>
                        </a:rPr>
                        <a:t>ITIL), IT Controls (COBIT -Control Objectives for Information and Related Technology ), CMM ( Capability Maturity</a:t>
                      </a:r>
                      <a:r>
                        <a:rPr lang="en-US" sz="1200" baseline="0" dirty="0" smtClean="0">
                          <a:latin typeface="+mn-lt"/>
                        </a:rPr>
                        <a:t> Model ) </a:t>
                      </a:r>
                      <a:r>
                        <a:rPr lang="en-US" sz="1200" dirty="0" smtClean="0">
                          <a:latin typeface="+mn-lt"/>
                        </a:rPr>
                        <a:t>,</a:t>
                      </a:r>
                      <a:r>
                        <a:rPr lang="en-US" sz="1200" baseline="0" dirty="0" smtClean="0">
                          <a:latin typeface="+mn-lt"/>
                        </a:rPr>
                        <a:t> </a:t>
                      </a:r>
                      <a:r>
                        <a:rPr lang="en-US" sz="1200" dirty="0" smtClean="0">
                          <a:latin typeface="+mn-lt"/>
                        </a:rPr>
                        <a:t>Six Sigma</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Technology solutions – </a:t>
                      </a: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Software Process Improvement and Capability Determination (SPICE), Initiating Diagnosing Establishing Acting Learning (IDEAL)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TOGAF, Common programming languages, operating systems, web technologies, 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a:t>
                      </a:r>
                      <a:r>
                        <a:rPr lang="en-US" sz="1200" baseline="0" dirty="0" err="1" smtClean="0">
                          <a:latin typeface="+mn-lt"/>
                        </a:rPr>
                        <a:t>SaaS</a:t>
                      </a:r>
                      <a:r>
                        <a:rPr lang="en-US" sz="1200" baseline="0" dirty="0" smtClean="0">
                          <a:latin typeface="+mn-lt"/>
                        </a:rPr>
                        <a:t> – Software as a Service), Big Data, Mobile, Social Media, Green IT, Web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8359D23F-BCFF-E041-968B-24B0ECCF8E2E}"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33</a:t>
            </a:fld>
            <a:endParaRPr lang="en-US"/>
          </a:p>
        </p:txBody>
      </p:sp>
    </p:spTree>
    <p:extLst>
      <p:ext uri="{BB962C8B-B14F-4D97-AF65-F5344CB8AC3E}">
        <p14:creationId xmlns:p14="http://schemas.microsoft.com/office/powerpoint/2010/main" xmlns="" val="37595164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4593" y="2963905"/>
            <a:ext cx="4808752" cy="584775"/>
          </a:xfrm>
          <a:prstGeom prst="rect">
            <a:avLst/>
          </a:prstGeom>
          <a:noFill/>
          <a:ln>
            <a:solidFill>
              <a:schemeClr val="accent2"/>
            </a:solidFill>
          </a:ln>
        </p:spPr>
        <p:txBody>
          <a:bodyPr wrap="none" rtlCol="0">
            <a:spAutoFit/>
          </a:bodyPr>
          <a:lstStyle/>
          <a:p>
            <a:r>
              <a:rPr lang="en-US" sz="3200" dirty="0" smtClean="0"/>
              <a:t>Change &amp; Training Manager</a:t>
            </a:r>
            <a:endParaRPr lang="en-US" sz="3200" dirty="0"/>
          </a:p>
        </p:txBody>
      </p:sp>
      <p:sp>
        <p:nvSpPr>
          <p:cNvPr id="3" name="TextBox 2"/>
          <p:cNvSpPr txBox="1"/>
          <p:nvPr/>
        </p:nvSpPr>
        <p:spPr>
          <a:xfrm>
            <a:off x="3962400" y="2362200"/>
            <a:ext cx="724890" cy="369332"/>
          </a:xfrm>
          <a:prstGeom prst="rect">
            <a:avLst/>
          </a:prstGeom>
          <a:solidFill>
            <a:srgbClr val="FFFF00"/>
          </a:solidFill>
        </p:spPr>
        <p:txBody>
          <a:bodyPr wrap="none" rtlCol="0">
            <a:spAutoFit/>
          </a:bodyPr>
          <a:lstStyle/>
          <a:p>
            <a:r>
              <a:rPr lang="en-US" dirty="0" smtClean="0">
                <a:solidFill>
                  <a:srgbClr val="FF0000"/>
                </a:solidFill>
              </a:rPr>
              <a:t>V0.17</a:t>
            </a:r>
            <a:endParaRPr lang="en-US" dirty="0">
              <a:solidFill>
                <a:srgbClr val="FF0000"/>
              </a:solidFill>
            </a:endParaRPr>
          </a:p>
        </p:txBody>
      </p:sp>
      <p:sp>
        <p:nvSpPr>
          <p:cNvPr id="5" name="Date Placeholder 4"/>
          <p:cNvSpPr>
            <a:spLocks noGrp="1"/>
          </p:cNvSpPr>
          <p:nvPr>
            <p:ph type="dt" sz="half" idx="10"/>
          </p:nvPr>
        </p:nvSpPr>
        <p:spPr/>
        <p:txBody>
          <a:bodyPr/>
          <a:lstStyle/>
          <a:p>
            <a:fld id="{8C8A5648-C6E7-484C-9115-2A0D8E008571}" type="datetime8">
              <a:rPr lang="en-GB" smtClean="0"/>
              <a:pPr/>
              <a:t>13/03/2014 15:41</a:t>
            </a:fld>
            <a:endParaRPr lang="en-US"/>
          </a:p>
        </p:txBody>
      </p:sp>
      <p:sp>
        <p:nvSpPr>
          <p:cNvPr id="4" name="Footer Placeholder 3"/>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34</a:t>
            </a:fld>
            <a:endParaRPr lang="en-US"/>
          </a:p>
        </p:txBody>
      </p:sp>
    </p:spTree>
    <p:extLst>
      <p:ext uri="{BB962C8B-B14F-4D97-AF65-F5344CB8AC3E}">
        <p14:creationId xmlns:p14="http://schemas.microsoft.com/office/powerpoint/2010/main" xmlns="" val="1895891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838200"/>
            <a:ext cx="8621317" cy="5518150"/>
          </a:xfrm>
          <a:prstGeom prst="rect">
            <a:avLst/>
          </a:prstGeom>
          <a:ln>
            <a:solidFill>
              <a:srgbClr val="953735"/>
            </a:solidFill>
          </a:ln>
        </p:spPr>
        <p:style>
          <a:lnRef idx="2">
            <a:schemeClr val="accent2"/>
          </a:lnRef>
          <a:fillRef idx="1">
            <a:schemeClr val="lt1"/>
          </a:fillRef>
          <a:effectRef idx="0">
            <a:schemeClr val="accent2"/>
          </a:effectRef>
          <a:fontRef idx="minor">
            <a:schemeClr val="dk1"/>
          </a:fontRef>
        </p:style>
        <p:txBody>
          <a:bodyPr wrap="square" rtlCol="0">
            <a:normAutofit fontScale="47500" lnSpcReduction="20000"/>
          </a:bodyPr>
          <a:lstStyle/>
          <a:p>
            <a:r>
              <a:rPr lang="en-US" sz="2500" dirty="0" smtClean="0"/>
              <a:t>A ‘Change Manager &amp; Training Manager ’ is a person who</a:t>
            </a:r>
          </a:p>
          <a:p>
            <a:endParaRPr lang="en-US" sz="2500" dirty="0" smtClean="0"/>
          </a:p>
          <a:p>
            <a:pPr marL="457200" indent="-457200">
              <a:buFont typeface="+mj-lt"/>
              <a:buAutoNum type="arabicPeriod"/>
            </a:pPr>
            <a:r>
              <a:rPr lang="en-US" sz="2500" dirty="0" smtClean="0"/>
              <a:t>Supports e-Governance leadership in meeting project/</a:t>
            </a:r>
            <a:r>
              <a:rPr lang="en-US" sz="2500" dirty="0" err="1" smtClean="0"/>
              <a:t>programme</a:t>
            </a:r>
            <a:r>
              <a:rPr lang="en-US" sz="2500" dirty="0" smtClean="0"/>
              <a:t> objectives through change management initiatives. </a:t>
            </a:r>
            <a:r>
              <a:rPr lang="en-US" sz="2500" dirty="0"/>
              <a:t>Focuses </a:t>
            </a:r>
            <a:r>
              <a:rPr lang="en-US" sz="2500" dirty="0" smtClean="0"/>
              <a:t>on </a:t>
            </a:r>
            <a:r>
              <a:rPr lang="en-US" sz="2500" dirty="0"/>
              <a:t>the </a:t>
            </a:r>
            <a:r>
              <a:rPr lang="en-US" sz="2500" dirty="0" smtClean="0"/>
              <a:t>system changes(org structure and roles and responsibilities), process changes and people change in consultation with the CIO/ CTO.</a:t>
            </a:r>
          </a:p>
          <a:p>
            <a:pPr marL="457200" indent="-457200"/>
            <a:r>
              <a:rPr lang="en-US" sz="2500" dirty="0" smtClean="0"/>
              <a:t> </a:t>
            </a:r>
          </a:p>
          <a:p>
            <a:pPr marL="457200" indent="-457200">
              <a:buAutoNum type="arabicPeriod" startAt="2"/>
            </a:pPr>
            <a:r>
              <a:rPr lang="en-US" sz="2500" dirty="0" smtClean="0"/>
              <a:t>Devises the change management strategy and creates </a:t>
            </a:r>
            <a:r>
              <a:rPr lang="en-US" sz="2500" dirty="0"/>
              <a:t>and </a:t>
            </a:r>
            <a:r>
              <a:rPr lang="en-US" sz="2500" dirty="0" smtClean="0"/>
              <a:t>implements </a:t>
            </a:r>
            <a:r>
              <a:rPr lang="en-US" sz="2500" dirty="0"/>
              <a:t>change management plans that minimize employee resistance and </a:t>
            </a:r>
            <a:r>
              <a:rPr lang="en-US" sz="2500" dirty="0" smtClean="0"/>
              <a:t>maximize </a:t>
            </a:r>
            <a:r>
              <a:rPr lang="en-US" sz="2500" dirty="0"/>
              <a:t>employee </a:t>
            </a:r>
            <a:r>
              <a:rPr lang="en-US" sz="2500" dirty="0" smtClean="0"/>
              <a:t>engagement. </a:t>
            </a:r>
            <a:r>
              <a:rPr lang="en-US" sz="2500" dirty="0"/>
              <a:t>Identifies potential people-side risks and anticipated points of </a:t>
            </a:r>
            <a:r>
              <a:rPr lang="en-US" sz="2500" dirty="0" smtClean="0"/>
              <a:t>resistance </a:t>
            </a:r>
            <a:r>
              <a:rPr lang="en-US" sz="2500" dirty="0"/>
              <a:t>and develops specific plans to mitigate or address the </a:t>
            </a:r>
            <a:r>
              <a:rPr lang="en-US" sz="2500" dirty="0" smtClean="0"/>
              <a:t>concerns. </a:t>
            </a:r>
          </a:p>
          <a:p>
            <a:pPr marL="457200" indent="-457200">
              <a:buAutoNum type="arabicPeriod" startAt="2"/>
            </a:pPr>
            <a:endParaRPr lang="en-US" sz="2500" dirty="0" smtClean="0"/>
          </a:p>
          <a:p>
            <a:pPr marL="457200" indent="-457200"/>
            <a:r>
              <a:rPr lang="en-US" sz="2500" dirty="0" smtClean="0"/>
              <a:t>3.	Conducts and evaluates change readiness assessments  and Training Needs Analysis (TNA);</a:t>
            </a:r>
          </a:p>
          <a:p>
            <a:pPr marL="457200" indent="-457200">
              <a:buFont typeface="+mj-lt"/>
              <a:buAutoNum type="arabicPeriod"/>
            </a:pPr>
            <a:endParaRPr lang="en-US" sz="2500" dirty="0" smtClean="0"/>
          </a:p>
          <a:p>
            <a:pPr marL="457200" indent="-457200"/>
            <a:r>
              <a:rPr lang="en-US" sz="2500" dirty="0" smtClean="0"/>
              <a:t>4.	Works with project teams to integrate change management activities into the overall project plan. </a:t>
            </a:r>
            <a:r>
              <a:rPr lang="en-US" sz="2500" dirty="0" smtClean="0">
                <a:solidFill>
                  <a:schemeClr val="tx1"/>
                </a:solidFill>
              </a:rPr>
              <a:t>Enables capacity building interventions at various stages of project/</a:t>
            </a:r>
            <a:r>
              <a:rPr lang="en-US" sz="2500" dirty="0" err="1" smtClean="0">
                <a:solidFill>
                  <a:schemeClr val="tx1"/>
                </a:solidFill>
              </a:rPr>
              <a:t>programme</a:t>
            </a:r>
            <a:r>
              <a:rPr lang="en-US" sz="2500" dirty="0" smtClean="0">
                <a:solidFill>
                  <a:schemeClr val="tx1"/>
                </a:solidFill>
              </a:rPr>
              <a:t> implementation within the Ministry / Department. </a:t>
            </a:r>
          </a:p>
          <a:p>
            <a:pPr marL="457200" indent="-457200">
              <a:buFont typeface="+mj-lt"/>
              <a:buAutoNum type="arabicPeriod"/>
            </a:pPr>
            <a:endParaRPr lang="en-US" sz="2500" dirty="0" smtClean="0">
              <a:solidFill>
                <a:schemeClr val="tx1"/>
              </a:solidFill>
            </a:endParaRPr>
          </a:p>
          <a:p>
            <a:pPr marL="457200" indent="-457200">
              <a:buAutoNum type="arabicPeriod" startAt="5"/>
            </a:pPr>
            <a:r>
              <a:rPr lang="en-US" sz="2500" dirty="0" smtClean="0"/>
              <a:t>Develops training policy inline with the Government training policy. Plans and ensures budget for the training activities; Identifies and recommends various models of delivery of training to different groups of stakeholders including  </a:t>
            </a:r>
            <a:r>
              <a:rPr lang="en-US" sz="2500" dirty="0" err="1" smtClean="0"/>
              <a:t>inhouse</a:t>
            </a:r>
            <a:r>
              <a:rPr lang="en-US" sz="2500" dirty="0" smtClean="0"/>
              <a:t> and in sourced/ outsourced models;</a:t>
            </a:r>
          </a:p>
          <a:p>
            <a:pPr marL="457200" indent="-457200"/>
            <a:r>
              <a:rPr lang="en-US" sz="2500" dirty="0" smtClean="0"/>
              <a:t>	</a:t>
            </a:r>
          </a:p>
          <a:p>
            <a:pPr marL="457200" indent="-457200"/>
            <a:r>
              <a:rPr lang="en-US" sz="2500" dirty="0" smtClean="0"/>
              <a:t>6.	Identifies and recommends the appropriate training medium (Instructor </a:t>
            </a:r>
            <a:r>
              <a:rPr lang="en-US" sz="2500" dirty="0"/>
              <a:t>L</a:t>
            </a:r>
            <a:r>
              <a:rPr lang="en-US" sz="2500" dirty="0" smtClean="0"/>
              <a:t>ed </a:t>
            </a:r>
            <a:r>
              <a:rPr lang="en-US" sz="2500" dirty="0"/>
              <a:t>T</a:t>
            </a:r>
            <a:r>
              <a:rPr lang="en-US" sz="2500" dirty="0" smtClean="0"/>
              <a:t>rainings – ILTs,  Computer </a:t>
            </a:r>
            <a:r>
              <a:rPr lang="en-US" sz="2500" dirty="0"/>
              <a:t>B</a:t>
            </a:r>
            <a:r>
              <a:rPr lang="en-US" sz="2500" dirty="0" smtClean="0"/>
              <a:t>ased Trainings  -CBT/eLearning, or blended) to achieve affective learning objectives;</a:t>
            </a:r>
          </a:p>
          <a:p>
            <a:pPr marL="457200" indent="-457200">
              <a:buFont typeface="+mj-lt"/>
              <a:buAutoNum type="arabicPeriod"/>
            </a:pPr>
            <a:endParaRPr lang="en-US" sz="2500" dirty="0" smtClean="0"/>
          </a:p>
          <a:p>
            <a:pPr marL="457200" indent="-457200">
              <a:buAutoNum type="arabicPeriod" startAt="7"/>
            </a:pPr>
            <a:r>
              <a:rPr lang="en-US" sz="2500" dirty="0" smtClean="0"/>
              <a:t>Creates, maintains and improves training programmes and preparation  of  training calendar aligned with the e-Governance Competency Framework .  Ensures participation by managing key stakeholders;</a:t>
            </a:r>
          </a:p>
          <a:p>
            <a:pPr marL="457200" indent="-457200">
              <a:buAutoNum type="arabicPeriod" startAt="7"/>
            </a:pPr>
            <a:endParaRPr lang="en-US" sz="2500" dirty="0" smtClean="0"/>
          </a:p>
          <a:p>
            <a:pPr marL="457200" indent="-457200">
              <a:buAutoNum type="arabicPeriod" startAt="7"/>
            </a:pPr>
            <a:r>
              <a:rPr lang="en-US" sz="2500" dirty="0" smtClean="0"/>
              <a:t>Evaluates the development of the trainees by holding regular meetings with department heads, Leader, CIO, CTO, and Project Manager, Domain Experts etc; Prepares feedback reports on training groups, targets and accomplishments</a:t>
            </a:r>
          </a:p>
          <a:p>
            <a:pPr marL="457200" indent="-457200">
              <a:buAutoNum type="arabicPeriod" startAt="7"/>
            </a:pPr>
            <a:endParaRPr lang="en-US" sz="2500" dirty="0" smtClean="0"/>
          </a:p>
          <a:p>
            <a:pPr marL="457200" indent="-457200">
              <a:buAutoNum type="arabicPeriod" startAt="7"/>
            </a:pPr>
            <a:r>
              <a:rPr lang="en-US" sz="2500" dirty="0" smtClean="0"/>
              <a:t>Ensures faculty and trainer development as an ongoing activity;</a:t>
            </a:r>
          </a:p>
          <a:p>
            <a:pPr marL="457200" indent="-457200">
              <a:buAutoNum type="arabicPeriod" startAt="7"/>
            </a:pPr>
            <a:endParaRPr lang="en-US" sz="2500" dirty="0" smtClean="0"/>
          </a:p>
          <a:p>
            <a:pPr marL="457200" indent="-457200">
              <a:buAutoNum type="arabicPeriod" startAt="7"/>
            </a:pPr>
            <a:r>
              <a:rPr lang="en-US" sz="2500" dirty="0" smtClean="0"/>
              <a:t>Commissions production of training materials, manuals or documentation (including eLearning content) and regular </a:t>
            </a:r>
            <a:r>
              <a:rPr lang="en-US" sz="2500" dirty="0" err="1" smtClean="0"/>
              <a:t>updation</a:t>
            </a:r>
            <a:r>
              <a:rPr lang="en-US" sz="2500" dirty="0" smtClean="0"/>
              <a:t>.</a:t>
            </a:r>
          </a:p>
          <a:p>
            <a:pPr marL="457200" indent="-457200">
              <a:buAutoNum type="arabicPeriod" startAt="7"/>
            </a:pPr>
            <a:endParaRPr lang="en-US" sz="2500" dirty="0" smtClean="0"/>
          </a:p>
          <a:p>
            <a:pPr marL="457200" indent="-457200">
              <a:buAutoNum type="arabicPeriod" startAt="7"/>
            </a:pPr>
            <a:r>
              <a:rPr lang="en-US" sz="2500" dirty="0" smtClean="0"/>
              <a:t>Ensures  new joiners / new to e </a:t>
            </a:r>
            <a:r>
              <a:rPr lang="en-US" sz="2500" dirty="0" err="1" smtClean="0"/>
              <a:t>Goverenance</a:t>
            </a:r>
            <a:r>
              <a:rPr lang="en-US" sz="2500" dirty="0" smtClean="0"/>
              <a:t> project/people coming from outside Government attend a mandatory introduction to the relevant Government functions in general and e-Governance in particular</a:t>
            </a:r>
            <a:r>
              <a:rPr lang="en-US" sz="2000" dirty="0" smtClean="0"/>
              <a:t>.</a:t>
            </a:r>
            <a:endParaRPr lang="en-US" sz="2000" dirty="0"/>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Change &amp; Training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B49D0D75-68BF-F148-975C-1AFE44BD49CF}"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35</a:t>
            </a:fld>
            <a:endParaRPr lang="en-US"/>
          </a:p>
        </p:txBody>
      </p:sp>
    </p:spTree>
    <p:extLst>
      <p:ext uri="{BB962C8B-B14F-4D97-AF65-F5344CB8AC3E}">
        <p14:creationId xmlns:p14="http://schemas.microsoft.com/office/powerpoint/2010/main" xmlns="" val="6375941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2767530618"/>
              </p:ext>
            </p:extLst>
          </p:nvPr>
        </p:nvGraphicFramePr>
        <p:xfrm>
          <a:off x="381001" y="914400"/>
          <a:ext cx="3696368" cy="3796611"/>
        </p:xfrm>
        <a:graphic>
          <a:graphicData uri="http://schemas.openxmlformats.org/drawingml/2006/table">
            <a:tbl>
              <a:tblPr firstRow="1" bandRow="1">
                <a:tableStyleId>{F2DE63D5-997A-4646-A377-4702673A728D}</a:tableStyleId>
              </a:tblPr>
              <a:tblGrid>
                <a:gridCol w="792002"/>
                <a:gridCol w="2904366"/>
              </a:tblGrid>
              <a:tr h="341786">
                <a:tc gridSpan="2">
                  <a:txBody>
                    <a:bodyPr/>
                    <a:lstStyle/>
                    <a:p>
                      <a:r>
                        <a:rPr lang="en-US" sz="1200" dirty="0" smtClean="0">
                          <a:latin typeface="+mn-lt"/>
                        </a:rPr>
                        <a:t>Professional Skills (refer to skills description)</a:t>
                      </a:r>
                      <a:endParaRPr lang="en-US" sz="1200" dirty="0">
                        <a:latin typeface="+mn-lt"/>
                      </a:endParaRPr>
                    </a:p>
                  </a:txBody>
                  <a:tcPr marL="68580" marR="68580">
                    <a:solidFill>
                      <a:srgbClr val="008000"/>
                    </a:solidFill>
                  </a:tcPr>
                </a:tc>
                <a:tc hMerge="1">
                  <a:txBody>
                    <a:bodyPr/>
                    <a:lstStyle/>
                    <a:p>
                      <a:endParaRPr lang="en-US" dirty="0"/>
                    </a:p>
                  </a:txBody>
                  <a:tcPr/>
                </a:tc>
              </a:tr>
              <a:tr h="265003">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370989">
                <a:tc>
                  <a:txBody>
                    <a:bodyPr/>
                    <a:lstStyle/>
                    <a:p>
                      <a:pPr algn="ctr">
                        <a:lnSpc>
                          <a:spcPct val="115000"/>
                        </a:lnSpc>
                        <a:spcAft>
                          <a:spcPts val="0"/>
                        </a:spcAft>
                      </a:pPr>
                      <a:r>
                        <a:rPr lang="en-GB" sz="1200" dirty="0" smtClean="0">
                          <a:effectLst/>
                          <a:latin typeface="+mn-lt"/>
                          <a:ea typeface="Calibri"/>
                          <a:cs typeface="Times New Roman"/>
                        </a:rPr>
                        <a:t>CTM 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Planning and implementing Change</a:t>
                      </a:r>
                      <a:endParaRPr lang="en-GB" sz="1800" dirty="0">
                        <a:effectLst/>
                        <a:latin typeface="+mn-lt"/>
                        <a:ea typeface="Calibri"/>
                        <a:cs typeface="Times New Roman"/>
                      </a:endParaRPr>
                    </a:p>
                  </a:txBody>
                  <a:tcPr marL="0" marR="0" marT="0" marB="0">
                    <a:noFill/>
                  </a:tcPr>
                </a:tc>
              </a:tr>
              <a:tr h="370989">
                <a:tc>
                  <a:txBody>
                    <a:bodyPr/>
                    <a:lstStyle/>
                    <a:p>
                      <a:pPr algn="ctr">
                        <a:lnSpc>
                          <a:spcPct val="115000"/>
                        </a:lnSpc>
                        <a:spcAft>
                          <a:spcPts val="0"/>
                        </a:spcAft>
                      </a:pPr>
                      <a:r>
                        <a:rPr lang="en-GB" sz="1200" dirty="0" smtClean="0">
                          <a:effectLst/>
                          <a:latin typeface="+mn-lt"/>
                          <a:ea typeface="Calibri"/>
                          <a:cs typeface="Times New Roman"/>
                        </a:rPr>
                        <a:t>CTM P.02</a:t>
                      </a:r>
                      <a:endParaRPr lang="en-GB" sz="1800" dirty="0">
                        <a:effectLst/>
                        <a:latin typeface="+mn-lt"/>
                        <a:ea typeface="Calibri"/>
                        <a:cs typeface="Times New Roman"/>
                      </a:endParaRPr>
                    </a:p>
                  </a:txBody>
                  <a:tcPr marL="0" marR="0" marT="0" marB="0">
                    <a:noFill/>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Organisational</a:t>
                      </a:r>
                      <a:r>
                        <a:rPr lang="en-GB" sz="1200" baseline="0" dirty="0" smtClean="0">
                          <a:effectLst/>
                          <a:latin typeface="+mn-lt"/>
                          <a:ea typeface="Calibri"/>
                          <a:cs typeface="Times New Roman"/>
                        </a:rPr>
                        <a:t> design and implementation</a:t>
                      </a:r>
                    </a:p>
                    <a:p>
                      <a:pPr marL="0" marR="0" indent="0" algn="l" defTabSz="914400" rtl="0" eaLnBrk="1" fontAlgn="auto" latinLnBrk="0" hangingPunct="1">
                        <a:lnSpc>
                          <a:spcPct val="115000"/>
                        </a:lnSpc>
                        <a:spcBef>
                          <a:spcPts val="0"/>
                        </a:spcBef>
                        <a:spcAft>
                          <a:spcPts val="0"/>
                        </a:spcAft>
                        <a:buClrTx/>
                        <a:buSzTx/>
                        <a:buFontTx/>
                        <a:buNone/>
                        <a:tabLst/>
                        <a:defRPr/>
                      </a:pPr>
                      <a:endParaRPr lang="en-US" sz="1200" dirty="0" smtClean="0">
                        <a:latin typeface="+mn-lt"/>
                      </a:endParaRPr>
                    </a:p>
                  </a:txBody>
                  <a:tcPr marL="0" marR="0" marT="0" marB="0">
                    <a:noFill/>
                  </a:tcPr>
                </a:tc>
              </a:tr>
              <a:tr h="269455">
                <a:tc>
                  <a:txBody>
                    <a:bodyPr/>
                    <a:lstStyle/>
                    <a:p>
                      <a:pPr algn="ctr">
                        <a:lnSpc>
                          <a:spcPct val="115000"/>
                        </a:lnSpc>
                        <a:spcAft>
                          <a:spcPts val="0"/>
                        </a:spcAft>
                      </a:pPr>
                      <a:r>
                        <a:rPr lang="en-GB" sz="1200" dirty="0" smtClean="0">
                          <a:effectLst/>
                          <a:latin typeface="+mn-lt"/>
                          <a:ea typeface="Calibri"/>
                          <a:cs typeface="Times New Roman"/>
                        </a:rPr>
                        <a:t>CTM P.03</a:t>
                      </a:r>
                      <a:endParaRPr lang="en-GB" sz="18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Stakeholder relationships management</a:t>
                      </a:r>
                      <a:endParaRPr lang="en-GB" sz="12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CTM P.04</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kern="1200" dirty="0" smtClean="0">
                          <a:solidFill>
                            <a:schemeClr val="tx1"/>
                          </a:solidFill>
                          <a:latin typeface="+mn-lt"/>
                          <a:ea typeface="+mn-ea"/>
                          <a:cs typeface="+mn-cs"/>
                        </a:rPr>
                        <a:t>Learning and development management</a:t>
                      </a:r>
                      <a:endParaRPr lang="en-GB" sz="12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CTM P.05</a:t>
                      </a:r>
                      <a:endParaRPr lang="en-GB" sz="18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latin typeface="+mn-lt"/>
                        </a:rPr>
                        <a:t>Learning delivery</a:t>
                      </a:r>
                    </a:p>
                  </a:txBody>
                  <a:tcPr marL="0" marR="0" marT="0" marB="0">
                    <a:noFill/>
                  </a:tcPr>
                </a:tc>
              </a:tr>
              <a:tr h="263273">
                <a:tc>
                  <a:txBody>
                    <a:bodyPr/>
                    <a:lstStyle/>
                    <a:p>
                      <a:pPr algn="ctr">
                        <a:lnSpc>
                          <a:spcPct val="115000"/>
                        </a:lnSpc>
                        <a:spcAft>
                          <a:spcPts val="0"/>
                        </a:spcAft>
                      </a:pPr>
                      <a:r>
                        <a:rPr lang="en-GB" sz="1200" dirty="0" smtClean="0">
                          <a:effectLst/>
                          <a:latin typeface="+mn-lt"/>
                          <a:ea typeface="Calibri"/>
                          <a:cs typeface="Times New Roman"/>
                        </a:rPr>
                        <a:t>CTM P.06</a:t>
                      </a:r>
                      <a:endParaRPr lang="en-GB" sz="18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Learning and development assessment</a:t>
                      </a:r>
                      <a:endParaRPr lang="en-US" sz="1200" dirty="0" smtClean="0">
                        <a:latin typeface="+mn-lt"/>
                      </a:endParaRPr>
                    </a:p>
                  </a:txBody>
                  <a:tcPr marL="0" marR="0" marT="0" marB="0">
                    <a:noFill/>
                  </a:tcPr>
                </a:tc>
              </a:tr>
              <a:tr h="338432">
                <a:tc>
                  <a:txBody>
                    <a:bodyPr/>
                    <a:lstStyle/>
                    <a:p>
                      <a:pPr algn="ctr">
                        <a:lnSpc>
                          <a:spcPct val="115000"/>
                        </a:lnSpc>
                        <a:spcAft>
                          <a:spcPts val="0"/>
                        </a:spcAft>
                      </a:pPr>
                      <a:r>
                        <a:rPr lang="en-GB" sz="1200" dirty="0" smtClean="0">
                          <a:effectLst/>
                          <a:latin typeface="+mn-lt"/>
                          <a:ea typeface="Calibri"/>
                          <a:cs typeface="Times New Roman"/>
                        </a:rPr>
                        <a:t>CTM P.07</a:t>
                      </a:r>
                      <a:endParaRPr lang="en-GB" sz="18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latin typeface="+mn-lt"/>
                        </a:rPr>
                        <a:t>Benefits management</a:t>
                      </a:r>
                    </a:p>
                  </a:txBody>
                  <a:tcPr marL="0" marR="0" marT="0" marB="0">
                    <a:noFill/>
                  </a:tcPr>
                </a:tc>
              </a:tr>
              <a:tr h="338432">
                <a:tc>
                  <a:txBody>
                    <a:bodyPr/>
                    <a:lstStyle/>
                    <a:p>
                      <a:pPr algn="ctr">
                        <a:lnSpc>
                          <a:spcPct val="115000"/>
                        </a:lnSpc>
                        <a:spcAft>
                          <a:spcPts val="0"/>
                        </a:spcAft>
                      </a:pPr>
                      <a:r>
                        <a:rPr lang="en-GB" sz="1200" dirty="0" smtClean="0">
                          <a:effectLst/>
                          <a:latin typeface="+mn-lt"/>
                          <a:ea typeface="Calibri"/>
                          <a:cs typeface="Times New Roman"/>
                        </a:rPr>
                        <a:t>CTM P.08</a:t>
                      </a:r>
                      <a:endParaRPr lang="en-GB" sz="12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Professional development</a:t>
                      </a:r>
                      <a:endParaRPr lang="en-US" sz="1200" dirty="0" smtClean="0">
                        <a:latin typeface="+mn-lt"/>
                      </a:endParaRPr>
                    </a:p>
                  </a:txBody>
                  <a:tcPr marL="0" marR="0" marT="0" marB="0">
                    <a:noFill/>
                  </a:tcPr>
                </a:tc>
              </a:tr>
              <a:tr h="338432">
                <a:tc>
                  <a:txBody>
                    <a:bodyPr/>
                    <a:lstStyle/>
                    <a:p>
                      <a:pPr algn="ctr">
                        <a:lnSpc>
                          <a:spcPct val="115000"/>
                        </a:lnSpc>
                        <a:spcAft>
                          <a:spcPts val="0"/>
                        </a:spcAft>
                      </a:pPr>
                      <a:r>
                        <a:rPr lang="en-GB" sz="1200" dirty="0" smtClean="0">
                          <a:effectLst/>
                          <a:latin typeface="+mn-lt"/>
                          <a:ea typeface="Calibri"/>
                          <a:cs typeface="Times New Roman"/>
                        </a:rPr>
                        <a:t>CTM  P.09</a:t>
                      </a:r>
                      <a:endParaRPr lang="en-GB" sz="12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latin typeface="+mn-lt"/>
                        </a:rPr>
                        <a:t>Programme and Project management</a:t>
                      </a:r>
                    </a:p>
                  </a:txBody>
                  <a:tcPr marL="0" marR="0" marT="0" marB="0">
                    <a:noFill/>
                  </a:tcPr>
                </a:tc>
              </a:tr>
              <a:tr h="338432">
                <a:tc>
                  <a:txBody>
                    <a:bodyPr/>
                    <a:lstStyle/>
                    <a:p>
                      <a:pPr algn="ctr">
                        <a:lnSpc>
                          <a:spcPct val="115000"/>
                        </a:lnSpc>
                        <a:spcAft>
                          <a:spcPts val="0"/>
                        </a:spcAft>
                      </a:pPr>
                      <a:r>
                        <a:rPr lang="en-GB" sz="1200" dirty="0" smtClean="0">
                          <a:effectLst/>
                          <a:latin typeface="+mn-lt"/>
                          <a:ea typeface="Calibri"/>
                          <a:cs typeface="Times New Roman"/>
                        </a:rPr>
                        <a:t>CTM  P.10</a:t>
                      </a:r>
                      <a:endParaRPr lang="en-GB" sz="12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Supplier relationship management</a:t>
                      </a:r>
                      <a:endParaRPr lang="en-US" sz="1200" dirty="0" smtClean="0">
                        <a:latin typeface="+mn-lt"/>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3783338045"/>
              </p:ext>
            </p:extLst>
          </p:nvPr>
        </p:nvGraphicFramePr>
        <p:xfrm>
          <a:off x="4264527" y="933116"/>
          <a:ext cx="4484416" cy="5304525"/>
        </p:xfrm>
        <a:graphic>
          <a:graphicData uri="http://schemas.openxmlformats.org/drawingml/2006/table">
            <a:tbl>
              <a:tblPr firstRow="1" bandRow="1">
                <a:tableStyleId>{F2DE63D5-997A-4646-A377-4702673A728D}</a:tableStyleId>
              </a:tblPr>
              <a:tblGrid>
                <a:gridCol w="360586"/>
                <a:gridCol w="2104626"/>
                <a:gridCol w="2019204"/>
              </a:tblGrid>
              <a:tr h="349611">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4641">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35862">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0" dirty="0" smtClean="0">
                          <a:effectLst/>
                          <a:latin typeface="+mn-lt"/>
                          <a:ea typeface="Times New Roman"/>
                          <a:cs typeface="Times New Roman"/>
                        </a:rPr>
                        <a:t>Change Management &amp; Capacity Building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Diploma in Training</a:t>
                      </a:r>
                      <a:r>
                        <a:rPr lang="en-US" sz="1200" baseline="0" dirty="0" smtClean="0"/>
                        <a:t> &amp; Development</a:t>
                      </a:r>
                    </a:p>
                    <a:p>
                      <a:endParaRPr lang="en-US" sz="1200" baseline="0" dirty="0" smtClean="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Indian society</a:t>
                      </a:r>
                      <a:r>
                        <a:rPr lang="en-US" sz="1200" baseline="0" dirty="0" smtClean="0"/>
                        <a:t> for Training and development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Management of Training/</a:t>
                      </a: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Lean and Six sigma</a:t>
                      </a:r>
                      <a:r>
                        <a:rPr lang="en-US" sz="1200" baseline="0" dirty="0" smtClean="0"/>
                        <a:t> training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APMG (APM Group)</a:t>
                      </a:r>
                      <a:r>
                        <a:rPr lang="en-US" sz="1200" baseline="0" dirty="0" smtClean="0"/>
                        <a:t> </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Management of Change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Department</a:t>
                      </a:r>
                      <a:r>
                        <a:rPr lang="en-US" sz="1200" baseline="0" dirty="0" smtClean="0"/>
                        <a:t> of Personnel and Training (</a:t>
                      </a:r>
                      <a:r>
                        <a:rPr lang="en-US" sz="1200" baseline="0" dirty="0" err="1" smtClean="0"/>
                        <a:t>DoPT</a:t>
                      </a:r>
                      <a:r>
                        <a:rPr lang="en-US" sz="1200" baseline="0" dirty="0" smtClean="0"/>
                        <a:t>)</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Trainer Development </a:t>
                      </a:r>
                      <a:r>
                        <a:rPr lang="en-US" sz="1200" dirty="0" err="1" smtClean="0"/>
                        <a:t>Programme</a:t>
                      </a:r>
                      <a:r>
                        <a:rPr lang="en-US" sz="1200" dirty="0" smtClean="0"/>
                        <a:t> (TDP)</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Department</a:t>
                      </a:r>
                      <a:r>
                        <a:rPr lang="en-US" sz="1200" baseline="0" dirty="0" smtClean="0"/>
                        <a:t> of Personnel and Training (</a:t>
                      </a:r>
                      <a:r>
                        <a:rPr lang="en-US" sz="1200" baseline="0" dirty="0" err="1" smtClean="0"/>
                        <a:t>DoPT</a:t>
                      </a:r>
                      <a:r>
                        <a:rPr lang="en-US" sz="1200" baseline="0" dirty="0" smtClean="0"/>
                        <a:t>)</a:t>
                      </a:r>
                      <a:endParaRPr lang="en-US" sz="1200" dirty="0" smtClean="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35862">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aseline="0" dirty="0" smtClean="0"/>
                        <a:t>Change management certification program</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Prosci</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GB" sz="1200" kern="1200" dirty="0" smtClean="0">
                          <a:solidFill>
                            <a:schemeClr val="tx1"/>
                          </a:solidFill>
                          <a:latin typeface="+mn-lt"/>
                          <a:ea typeface="+mn-ea"/>
                          <a:cs typeface="+mn-cs"/>
                        </a:rPr>
                        <a:t>Microsoft Certified Trainer (MCT) / equivalent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Microsoft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GB" sz="1200" kern="1200" dirty="0" smtClean="0">
                          <a:solidFill>
                            <a:schemeClr val="tx1"/>
                          </a:solidFill>
                          <a:latin typeface="+mn-lt"/>
                          <a:ea typeface="+mn-ea"/>
                          <a:cs typeface="+mn-cs"/>
                        </a:rPr>
                        <a:t>Certified Professional in Learning and Performance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ASTD (American Society for Training and Development)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GB" sz="1200" kern="1200" dirty="0" smtClean="0">
                          <a:solidFill>
                            <a:schemeClr val="tx1"/>
                          </a:solidFill>
                          <a:latin typeface="+mn-lt"/>
                          <a:ea typeface="+mn-ea"/>
                          <a:cs typeface="+mn-cs"/>
                        </a:rPr>
                        <a:t>Specialist Certificate in Change Management</a:t>
                      </a:r>
                      <a:endParaRPr lang="en-US" sz="1200" kern="1200" dirty="0">
                        <a:solidFill>
                          <a:schemeClr val="tx1"/>
                        </a:solidFill>
                        <a:latin typeface="+mn-lt"/>
                        <a:ea typeface="+mn-ea"/>
                        <a:cs typeface="+mn-cs"/>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BCS (Business Computer Society)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rgbClr val="953735"/>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Change &amp; Training Manager</a:t>
            </a:r>
          </a:p>
        </p:txBody>
      </p:sp>
      <p:sp>
        <p:nvSpPr>
          <p:cNvPr id="13" name="TextBox 12"/>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1453979232"/>
              </p:ext>
            </p:extLst>
          </p:nvPr>
        </p:nvGraphicFramePr>
        <p:xfrm>
          <a:off x="381000" y="4724400"/>
          <a:ext cx="3696369" cy="1174330"/>
        </p:xfrm>
        <a:graphic>
          <a:graphicData uri="http://schemas.openxmlformats.org/drawingml/2006/table">
            <a:tbl>
              <a:tblPr firstRow="1" bandRow="1">
                <a:tableStyleId>{F2DE63D5-997A-4646-A377-4702673A728D}</a:tableStyleId>
              </a:tblPr>
              <a:tblGrid>
                <a:gridCol w="876804"/>
                <a:gridCol w="2819565"/>
              </a:tblGrid>
              <a:tr h="262036">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83040">
                <a:tc>
                  <a:txBody>
                    <a:bodyPr/>
                    <a:lstStyle/>
                    <a:p>
                      <a:pPr algn="ctr">
                        <a:lnSpc>
                          <a:spcPct val="115000"/>
                        </a:lnSpc>
                        <a:spcAft>
                          <a:spcPts val="0"/>
                        </a:spcAft>
                      </a:pPr>
                      <a:r>
                        <a:rPr lang="en-GB" sz="1200" dirty="0" smtClean="0">
                          <a:effectLst/>
                          <a:latin typeface="+mn-lt"/>
                          <a:ea typeface="Calibri"/>
                          <a:cs typeface="Times New Roman"/>
                        </a:rPr>
                        <a:t>CTM D.1</a:t>
                      </a:r>
                      <a:endParaRPr lang="en-GB" sz="18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Business</a:t>
                      </a:r>
                      <a:r>
                        <a:rPr lang="en-US" sz="1200" baseline="0" dirty="0" smtClean="0">
                          <a:latin typeface="+mn-lt"/>
                        </a:rPr>
                        <a:t> process improvement</a:t>
                      </a:r>
                      <a:endParaRPr lang="en-US" sz="1200" dirty="0" smtClean="0">
                        <a:latin typeface="+mn-lt"/>
                      </a:endParaRPr>
                    </a:p>
                  </a:txBody>
                  <a:tcPr marL="0" marR="0" marT="0" marB="0">
                    <a:noFill/>
                  </a:tcPr>
                </a:tc>
              </a:tr>
              <a:tr h="314627">
                <a:tc>
                  <a:txBody>
                    <a:bodyPr/>
                    <a:lstStyle/>
                    <a:p>
                      <a:pPr algn="ctr">
                        <a:lnSpc>
                          <a:spcPct val="115000"/>
                        </a:lnSpc>
                        <a:spcAft>
                          <a:spcPts val="0"/>
                        </a:spcAft>
                      </a:pPr>
                      <a:r>
                        <a:rPr lang="en-GB" sz="1200" dirty="0" smtClean="0">
                          <a:effectLst/>
                          <a:latin typeface="+mn-lt"/>
                          <a:ea typeface="Calibri"/>
                          <a:cs typeface="Times New Roman"/>
                        </a:rPr>
                        <a:t>CTM D.2</a:t>
                      </a:r>
                      <a:endParaRPr lang="en-GB" sz="12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effectLst/>
                          <a:latin typeface="+mn-lt"/>
                          <a:ea typeface="Calibri"/>
                          <a:cs typeface="Times New Roman"/>
                        </a:rPr>
                        <a:t>Information</a:t>
                      </a:r>
                      <a:r>
                        <a:rPr lang="en-GB" sz="1200" baseline="0" dirty="0" smtClean="0">
                          <a:effectLst/>
                          <a:latin typeface="+mn-lt"/>
                          <a:ea typeface="Calibri"/>
                          <a:cs typeface="Times New Roman"/>
                        </a:rPr>
                        <a:t> content authoring</a:t>
                      </a:r>
                      <a:endParaRPr lang="en-GB" sz="1200" dirty="0" smtClean="0">
                        <a:effectLst/>
                        <a:latin typeface="+mn-lt"/>
                        <a:ea typeface="Calibri"/>
                        <a:cs typeface="Times New Roman"/>
                      </a:endParaRPr>
                    </a:p>
                  </a:txBody>
                  <a:tcPr marL="0" marR="0" marT="0" marB="0">
                    <a:noFill/>
                  </a:tcPr>
                </a:tc>
              </a:tr>
              <a:tr h="314627">
                <a:tc>
                  <a:txBody>
                    <a:bodyPr/>
                    <a:lstStyle/>
                    <a:p>
                      <a:pPr algn="ctr">
                        <a:lnSpc>
                          <a:spcPct val="115000"/>
                        </a:lnSpc>
                        <a:spcAft>
                          <a:spcPts val="0"/>
                        </a:spcAft>
                      </a:pPr>
                      <a:r>
                        <a:rPr lang="en-GB" sz="1200" dirty="0" smtClean="0">
                          <a:effectLst/>
                          <a:latin typeface="+mn-lt"/>
                          <a:ea typeface="Calibri"/>
                          <a:cs typeface="Times New Roman"/>
                        </a:rPr>
                        <a:t>CTM D.3</a:t>
                      </a:r>
                      <a:endParaRPr lang="en-GB" sz="1200" dirty="0">
                        <a:effectLst/>
                        <a:latin typeface="+mn-lt"/>
                        <a:ea typeface="Calibri"/>
                        <a:cs typeface="Times New Roman"/>
                      </a:endParaRPr>
                    </a:p>
                  </a:txBody>
                  <a:tcPr marL="0" marR="0" marT="0" marB="0">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Resourcing</a:t>
                      </a:r>
                    </a:p>
                  </a:txBody>
                  <a:tcPr marL="0" marR="0" marT="0" marB="0">
                    <a:noFill/>
                  </a:tcPr>
                </a:tc>
              </a:tr>
            </a:tbl>
          </a:graphicData>
        </a:graphic>
      </p:graphicFrame>
      <p:sp>
        <p:nvSpPr>
          <p:cNvPr id="2" name="Date Placeholder 1"/>
          <p:cNvSpPr>
            <a:spLocks noGrp="1"/>
          </p:cNvSpPr>
          <p:nvPr>
            <p:ph type="dt" sz="half" idx="10"/>
          </p:nvPr>
        </p:nvSpPr>
        <p:spPr/>
        <p:txBody>
          <a:bodyPr/>
          <a:lstStyle/>
          <a:p>
            <a:fld id="{EF7B227F-D910-D445-A245-3B3172DAA1E3}"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36</a:t>
            </a:fld>
            <a:endParaRPr lang="en-US"/>
          </a:p>
        </p:txBody>
      </p:sp>
    </p:spTree>
    <p:extLst>
      <p:ext uri="{BB962C8B-B14F-4D97-AF65-F5344CB8AC3E}">
        <p14:creationId xmlns:p14="http://schemas.microsoft.com/office/powerpoint/2010/main" xmlns="" val="25180000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73789" y="287421"/>
            <a:ext cx="8603894" cy="414421"/>
          </a:xfrm>
          <a:prstGeom prst="roundRect">
            <a:avLst/>
          </a:prstGeom>
          <a:solidFill>
            <a:srgbClr val="953735"/>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Change &amp; Training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504480393"/>
              </p:ext>
            </p:extLst>
          </p:nvPr>
        </p:nvGraphicFramePr>
        <p:xfrm>
          <a:off x="282242" y="990600"/>
          <a:ext cx="8495441" cy="4769902"/>
        </p:xfrm>
        <a:graphic>
          <a:graphicData uri="http://schemas.openxmlformats.org/drawingml/2006/table">
            <a:tbl>
              <a:tblPr firstRow="1" bandRow="1">
                <a:tableStyleId>{5C22544A-7EE6-4342-B048-85BDC9FD1C3A}</a:tableStyleId>
              </a:tblPr>
              <a:tblGrid>
                <a:gridCol w="886837"/>
                <a:gridCol w="7608604"/>
              </a:tblGrid>
              <a:tr h="380782">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1102311">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dirty="0" smtClean="0">
                          <a:solidFill>
                            <a:schemeClr val="tx1"/>
                          </a:solidFill>
                          <a:latin typeface="+mn-lt"/>
                        </a:rPr>
                        <a:t>Domain knowledge of </a:t>
                      </a:r>
                      <a:r>
                        <a:rPr lang="en-US" sz="1200" baseline="0" dirty="0" smtClean="0">
                          <a:solidFill>
                            <a:schemeClr val="tx1"/>
                          </a:solidFill>
                          <a:latin typeface="+mn-lt"/>
                        </a:rPr>
                        <a:t>the Ministry / Department including, policies, functions, processes and procedures</a:t>
                      </a:r>
                    </a:p>
                    <a:p>
                      <a:pPr marL="171450" lvl="0" indent="-171450" algn="l">
                        <a:buFont typeface="Arial"/>
                        <a:buChar char="•"/>
                      </a:pPr>
                      <a:r>
                        <a:rPr lang="en-US" sz="1200" baseline="0" dirty="0" smtClean="0">
                          <a:solidFill>
                            <a:schemeClr val="tx1"/>
                          </a:solidFill>
                          <a:latin typeface="+mn-lt"/>
                        </a:rPr>
                        <a:t>Financial Rules and Regulations (General Financial Rules, Delegation of Financial Power Rules etc) and other relevant Government Rules</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dirty="0" smtClean="0">
                          <a:solidFill>
                            <a:schemeClr val="tx1"/>
                          </a:solidFill>
                          <a:latin typeface="+mn-lt"/>
                        </a:rPr>
                        <a:t>Change management methods</a:t>
                      </a:r>
                      <a:r>
                        <a:rPr lang="en-US" sz="1200" baseline="0" dirty="0" smtClean="0">
                          <a:solidFill>
                            <a:schemeClr val="tx1"/>
                          </a:solidFill>
                          <a:latin typeface="+mn-lt"/>
                        </a:rPr>
                        <a:t> such as </a:t>
                      </a:r>
                      <a:r>
                        <a:rPr lang="en-US" sz="1200" dirty="0" smtClean="0">
                          <a:solidFill>
                            <a:schemeClr val="tx1"/>
                          </a:solidFill>
                          <a:latin typeface="+mn-lt"/>
                        </a:rPr>
                        <a:t>ADKAR (Awareness-Desire-Knowledge-Ability-Reinforcement) or equivalent)</a:t>
                      </a:r>
                    </a:p>
                    <a:p>
                      <a:pPr marL="171450" lvl="0" indent="-171450" algn="l" defTabSz="914400" rtl="0" eaLnBrk="1" latinLnBrk="0" hangingPunct="1">
                        <a:buFont typeface="Arial"/>
                        <a:buChar char="•"/>
                      </a:pPr>
                      <a:r>
                        <a:rPr lang="en-US" sz="1200" dirty="0" smtClean="0">
                          <a:solidFill>
                            <a:schemeClr val="tx1"/>
                          </a:solidFill>
                          <a:latin typeface="+mn-lt"/>
                        </a:rPr>
                        <a:t>Recognized project delivery method s– PMI/PRINCE2 or Common Information Management Method (CIMM) </a:t>
                      </a:r>
                    </a:p>
                    <a:p>
                      <a:pPr marL="171450" lvl="0" indent="-171450" algn="l" defTabSz="914400" rtl="0" eaLnBrk="1" latinLnBrk="0" hangingPunct="1">
                        <a:buFont typeface="Arial"/>
                        <a:buChar char="•"/>
                      </a:pPr>
                      <a:r>
                        <a:rPr lang="en-US" sz="1200" baseline="0" dirty="0" smtClean="0">
                          <a:solidFill>
                            <a:schemeClr val="tx1"/>
                          </a:solidFill>
                          <a:latin typeface="+mn-lt"/>
                        </a:rPr>
                        <a:t>eLearning - Learning  Management Systems (LMS). Open source LMS such as </a:t>
                      </a:r>
                      <a:r>
                        <a:rPr lang="en-US" sz="1200" baseline="0" dirty="0" err="1" smtClean="0">
                          <a:solidFill>
                            <a:schemeClr val="tx1"/>
                          </a:solidFill>
                          <a:latin typeface="+mn-lt"/>
                        </a:rPr>
                        <a:t>Moodle</a:t>
                      </a:r>
                      <a:endParaRPr lang="en-US" sz="1200" baseline="0" dirty="0" smtClean="0">
                        <a:solidFill>
                          <a:schemeClr val="tx1"/>
                        </a:solidFill>
                        <a:latin typeface="+mn-lt"/>
                      </a:endParaRPr>
                    </a:p>
                  </a:txBody>
                  <a:tcPr/>
                </a:tc>
              </a:tr>
              <a:tr h="380782">
                <a:tc>
                  <a:txBody>
                    <a:bodyPr/>
                    <a:lstStyle/>
                    <a:p>
                      <a:r>
                        <a:rPr lang="en-US" sz="1200" b="1" dirty="0" smtClean="0"/>
                        <a:t>Proficiency in</a:t>
                      </a:r>
                      <a:endParaRPr lang="en-US" sz="1200" b="1" dirty="0"/>
                    </a:p>
                  </a:txBody>
                  <a:tcPr/>
                </a:tc>
                <a:tc>
                  <a:txBody>
                    <a:bodyPr/>
                    <a:lstStyle/>
                    <a:p>
                      <a:pPr marL="171450" lvl="0" indent="-171450" algn="l" defTabSz="914400" rtl="0" eaLnBrk="1" latinLnBrk="0" hangingPunct="1">
                        <a:buFont typeface="Arial"/>
                        <a:buChar char="•"/>
                      </a:pPr>
                      <a:r>
                        <a:rPr lang="en-US" sz="1200" baseline="0" dirty="0" smtClean="0">
                          <a:solidFill>
                            <a:schemeClr val="tx1"/>
                          </a:solidFill>
                          <a:latin typeface="+mn-lt"/>
                        </a:rPr>
                        <a:t>e-Governance Lifecycle</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solidFill>
                            <a:schemeClr val="tx1"/>
                          </a:solidFill>
                          <a:latin typeface="+mn-lt"/>
                        </a:rPr>
                        <a:t>Public,</a:t>
                      </a:r>
                      <a:r>
                        <a:rPr lang="en-US" sz="1200" baseline="0" dirty="0" smtClean="0">
                          <a:solidFill>
                            <a:schemeClr val="tx1"/>
                          </a:solidFill>
                          <a:latin typeface="+mn-lt"/>
                        </a:rPr>
                        <a:t> Private and Project Financing options including </a:t>
                      </a:r>
                      <a:r>
                        <a:rPr lang="en-US" sz="1200" dirty="0" smtClean="0">
                          <a:solidFill>
                            <a:schemeClr val="tx1"/>
                          </a:solidFill>
                          <a:latin typeface="+mn-lt"/>
                        </a:rPr>
                        <a:t>PPP model</a:t>
                      </a:r>
                      <a:r>
                        <a:rPr lang="en-US" sz="1200" baseline="0" dirty="0" smtClean="0">
                          <a:solidFill>
                            <a:schemeClr val="tx1"/>
                          </a:solidFill>
                          <a:latin typeface="+mn-lt"/>
                        </a:rPr>
                        <a:t>s- </a:t>
                      </a:r>
                      <a:r>
                        <a:rPr lang="en-US" sz="1200" dirty="0" smtClean="0">
                          <a:solidFill>
                            <a:schemeClr val="tx1"/>
                          </a:solidFill>
                          <a:latin typeface="+mn-lt"/>
                        </a:rPr>
                        <a:t>BOO/BOOT Service Contracts,</a:t>
                      </a:r>
                      <a:r>
                        <a:rPr lang="en-US" sz="1200" baseline="0" dirty="0" smtClean="0">
                          <a:solidFill>
                            <a:schemeClr val="tx1"/>
                          </a:solidFill>
                          <a:latin typeface="+mn-lt"/>
                        </a:rPr>
                        <a:t> Management Contracts (Concessions), Lease Contracts (Joint Ventures) </a:t>
                      </a:r>
                      <a:endParaRPr lang="en-US" sz="1200" kern="1200" baseline="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chemeClr val="tx1"/>
                          </a:solidFill>
                          <a:latin typeface="+mn-lt"/>
                        </a:rPr>
                        <a:t>MS Office Tools (Power point, Excel, Word)</a:t>
                      </a:r>
                    </a:p>
                    <a:p>
                      <a:pPr marL="171450" lvl="0" indent="-171450" algn="l" defTabSz="914400" rtl="0" eaLnBrk="1" latinLnBrk="0" hangingPunct="1">
                        <a:buFont typeface="Arial"/>
                        <a:buChar char="•"/>
                      </a:pPr>
                      <a:r>
                        <a:rPr lang="en-US" sz="1200" dirty="0" smtClean="0">
                          <a:solidFill>
                            <a:schemeClr val="tx1"/>
                          </a:solidFill>
                          <a:latin typeface="+mn-lt"/>
                        </a:rPr>
                        <a:t>MS Project</a:t>
                      </a:r>
                      <a:r>
                        <a:rPr lang="en-US" sz="1200" baseline="0" dirty="0" smtClean="0">
                          <a:solidFill>
                            <a:schemeClr val="tx1"/>
                          </a:solidFill>
                          <a:latin typeface="+mn-lt"/>
                        </a:rPr>
                        <a:t> (or equivalent)</a:t>
                      </a:r>
                      <a:endParaRPr lang="en-US" sz="1200" kern="1200" baseline="0" dirty="0" smtClean="0">
                        <a:solidFill>
                          <a:schemeClr val="tx1"/>
                        </a:solidFill>
                        <a:latin typeface="+mn-lt"/>
                        <a:ea typeface="+mn-ea"/>
                        <a:cs typeface="+mn-cs"/>
                      </a:endParaRPr>
                    </a:p>
                  </a:txBody>
                  <a:tcPr/>
                </a:tc>
              </a:tr>
              <a:tr h="38078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solidFill>
                            <a:schemeClr val="tx1"/>
                          </a:solidFill>
                          <a:latin typeface="+mn-lt"/>
                        </a:rPr>
                        <a:t>IT Act 2000, IT Act amendments 2008, rules under IT Act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chemeClr val="tx1"/>
                          </a:solidFill>
                          <a:latin typeface="+mn-lt"/>
                        </a:rPr>
                        <a:t>Cloud Computing, Big Data, Mobile, Social Media, Green IT, Web Technologies</a:t>
                      </a:r>
                      <a:endParaRPr lang="en-US" sz="1200" dirty="0" smtClean="0">
                        <a:solidFill>
                          <a:schemeClr val="tx1"/>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solidFill>
                            <a:schemeClr val="tx1"/>
                          </a:solidFill>
                          <a:latin typeface="+mn-lt"/>
                        </a:rPr>
                        <a:t>Six Sigma, PMI/PRINCE 2/CIMM  (</a:t>
                      </a:r>
                      <a:r>
                        <a:rPr lang="en-US" sz="1200" dirty="0" smtClean="0">
                          <a:latin typeface="+mn-lt"/>
                        </a:rPr>
                        <a:t>Common Information Management Method ) </a:t>
                      </a:r>
                      <a:r>
                        <a:rPr lang="en-US" sz="1200" baseline="0" dirty="0" smtClean="0">
                          <a:solidFill>
                            <a:schemeClr val="tx1"/>
                          </a:solidFill>
                          <a:latin typeface="+mn-lt"/>
                        </a:rPr>
                        <a:t>, </a:t>
                      </a:r>
                      <a:r>
                        <a:rPr lang="en-US" sz="1200" dirty="0" smtClean="0">
                          <a:solidFill>
                            <a:schemeClr val="tx1"/>
                          </a:solidFill>
                          <a:latin typeface="+mn-lt"/>
                        </a:rPr>
                        <a:t> ITIL (IT</a:t>
                      </a:r>
                      <a:r>
                        <a:rPr lang="en-US" sz="1200" baseline="0" dirty="0" smtClean="0">
                          <a:solidFill>
                            <a:schemeClr val="tx1"/>
                          </a:solidFill>
                          <a:latin typeface="+mn-lt"/>
                        </a:rPr>
                        <a:t> Infrastructure Library)</a:t>
                      </a:r>
                      <a:r>
                        <a:rPr lang="en-US" sz="1200" dirty="0" smtClean="0">
                          <a:solidFill>
                            <a:schemeClr val="tx1"/>
                          </a:solidFill>
                          <a:latin typeface="+mn-lt"/>
                        </a:rPr>
                        <a: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solidFill>
                            <a:schemeClr val="tx1"/>
                          </a:solidFill>
                          <a:latin typeface="+mn-lt"/>
                        </a:rPr>
                        <a:t>People</a:t>
                      </a:r>
                      <a:r>
                        <a:rPr lang="en-US" sz="1200" baseline="0" dirty="0" smtClean="0">
                          <a:solidFill>
                            <a:schemeClr val="tx1"/>
                          </a:solidFill>
                          <a:latin typeface="+mn-lt"/>
                        </a:rPr>
                        <a:t> Capability Maturity Model, IDEAL (Identify, Determine, Evaluate, Act, Learn)</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solidFill>
                            <a:schemeClr val="tx1"/>
                          </a:solidFill>
                          <a:latin typeface="+mn-lt"/>
                        </a:rPr>
                        <a:t>Software Development Life Cycle, Rapid Application Development</a:t>
                      </a:r>
                    </a:p>
                  </a:txBody>
                  <a:tcPr/>
                </a:tc>
              </a:tr>
              <a:tr h="380782">
                <a:tc>
                  <a:txBody>
                    <a:bodyPr/>
                    <a:lstStyle/>
                    <a:p>
                      <a:r>
                        <a:rPr lang="en-US" sz="1200" b="1" dirty="0" smtClean="0"/>
                        <a:t>Awareness of</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ISO 20001 , ISO/IEC 27001(Information security management standards) , ISO/IEC 20000 (IT Service management standards), IS -15700 (Quality Management Systems standards)</a:t>
                      </a:r>
                      <a:endParaRPr lang="en-US" sz="120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New and emerging technologies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B55483A4-7E13-F249-B397-F38D8C9D6C7B}" type="datetime8">
              <a:rPr lang="en-GB" smtClean="0"/>
              <a:pPr/>
              <a:t>13/03/2014 15:41</a:t>
            </a:fld>
            <a:endParaRPr lang="en-US"/>
          </a:p>
        </p:txBody>
      </p:sp>
      <p:sp>
        <p:nvSpPr>
          <p:cNvPr id="6" name="Footer Placeholder 5"/>
          <p:cNvSpPr>
            <a:spLocks noGrp="1"/>
          </p:cNvSpPr>
          <p:nvPr>
            <p:ph type="ftr" sz="quarter" idx="11"/>
          </p:nvPr>
        </p:nvSpPr>
        <p:spPr/>
        <p:txBody>
          <a:bodyPr/>
          <a:lstStyle/>
          <a:p>
            <a:r>
              <a:rPr lang="en-US" smtClean="0"/>
              <a:t>eGCF DRAFT version 0.17</a:t>
            </a:r>
            <a:endParaRPr lang="en-US"/>
          </a:p>
        </p:txBody>
      </p:sp>
      <p:sp>
        <p:nvSpPr>
          <p:cNvPr id="7" name="Slide Number Placeholder 6"/>
          <p:cNvSpPr>
            <a:spLocks noGrp="1"/>
          </p:cNvSpPr>
          <p:nvPr>
            <p:ph type="sldNum" sz="quarter" idx="12"/>
          </p:nvPr>
        </p:nvSpPr>
        <p:spPr/>
        <p:txBody>
          <a:bodyPr/>
          <a:lstStyle/>
          <a:p>
            <a:fld id="{E3EFD1F4-A990-484A-9B18-0972B4C33AF0}" type="slidenum">
              <a:rPr lang="en-US" smtClean="0"/>
              <a:pPr/>
              <a:t>37</a:t>
            </a:fld>
            <a:endParaRPr lang="en-US"/>
          </a:p>
        </p:txBody>
      </p:sp>
    </p:spTree>
    <p:extLst>
      <p:ext uri="{BB962C8B-B14F-4D97-AF65-F5344CB8AC3E}">
        <p14:creationId xmlns:p14="http://schemas.microsoft.com/office/powerpoint/2010/main" xmlns="" val="19064829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95286" y="2975313"/>
            <a:ext cx="5193473" cy="584775"/>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Information Security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06686FD9-475A-5447-9C87-CEF0B877CB28}"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38</a:t>
            </a:fld>
            <a:endParaRPr lang="en-US"/>
          </a:p>
        </p:txBody>
      </p:sp>
    </p:spTree>
    <p:extLst>
      <p:ext uri="{BB962C8B-B14F-4D97-AF65-F5344CB8AC3E}">
        <p14:creationId xmlns:p14="http://schemas.microsoft.com/office/powerpoint/2010/main" xmlns="" val="12283897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1007786"/>
            <a:ext cx="8621317" cy="5334197"/>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92500" lnSpcReduction="10000"/>
          </a:bodyPr>
          <a:lstStyle/>
          <a:p>
            <a:r>
              <a:rPr lang="en-US" sz="2000" dirty="0" smtClean="0"/>
              <a:t>A ‘Security Manager’ is a person who</a:t>
            </a:r>
          </a:p>
          <a:p>
            <a:endParaRPr lang="en-US" sz="2000" dirty="0"/>
          </a:p>
          <a:p>
            <a:pPr marL="457200" indent="-457200">
              <a:buFont typeface="+mj-lt"/>
              <a:buAutoNum type="arabicPeriod"/>
            </a:pPr>
            <a:r>
              <a:rPr lang="en-US" sz="2000" dirty="0" smtClean="0"/>
              <a:t>Develops and implements policies and standards for Application, Infrastructure, Cyber and Network Security, Authentication, Access controls and Privacy; </a:t>
            </a:r>
          </a:p>
          <a:p>
            <a:pPr marL="457200" indent="-457200">
              <a:buFont typeface="+mj-lt"/>
              <a:buAutoNum type="arabicPeriod"/>
            </a:pPr>
            <a:endParaRPr lang="en-US" sz="2000" dirty="0"/>
          </a:p>
          <a:p>
            <a:pPr marL="457200" indent="-457200">
              <a:buFont typeface="+mj-lt"/>
              <a:buAutoNum type="arabicPeriod"/>
            </a:pPr>
            <a:r>
              <a:rPr lang="en-US" sz="2000" dirty="0"/>
              <a:t>Ensures Ministry / Department data and information security </a:t>
            </a:r>
            <a:r>
              <a:rPr lang="en-US" sz="2000" dirty="0" smtClean="0"/>
              <a:t>by implementing security standard operating procedures and </a:t>
            </a:r>
            <a:r>
              <a:rPr lang="en-US" sz="2000" dirty="0"/>
              <a:t>appropriate security solutions</a:t>
            </a:r>
            <a:r>
              <a:rPr lang="en-US" sz="2000" dirty="0" smtClean="0"/>
              <a:t>;</a:t>
            </a:r>
          </a:p>
          <a:p>
            <a:pPr marL="457200" indent="-457200">
              <a:buFont typeface="+mj-lt"/>
              <a:buAutoNum type="arabicPeriod"/>
            </a:pPr>
            <a:endParaRPr lang="en-US" sz="2000" dirty="0"/>
          </a:p>
          <a:p>
            <a:pPr marL="457200" indent="-457200">
              <a:buFont typeface="+mj-lt"/>
              <a:buAutoNum type="arabicPeriod"/>
            </a:pPr>
            <a:r>
              <a:rPr lang="en-US" sz="2000" dirty="0" smtClean="0"/>
              <a:t>Performs </a:t>
            </a:r>
            <a:r>
              <a:rPr lang="en-US" sz="2000" dirty="0"/>
              <a:t>vulnerability audits and assessments and establishes an </a:t>
            </a:r>
            <a:r>
              <a:rPr lang="en-US" sz="2000" dirty="0" smtClean="0"/>
              <a:t>organization </a:t>
            </a:r>
            <a:r>
              <a:rPr lang="en-US" sz="2000" dirty="0"/>
              <a:t>wide security stance through policy, architecture and training processes</a:t>
            </a:r>
            <a:r>
              <a:rPr lang="en-US" sz="2000" dirty="0" smtClean="0"/>
              <a:t>;</a:t>
            </a:r>
          </a:p>
          <a:p>
            <a:pPr marL="457200" indent="-457200">
              <a:buFont typeface="+mj-lt"/>
              <a:buAutoNum type="arabicPeriod"/>
            </a:pPr>
            <a:endParaRPr lang="en-US" sz="2000" dirty="0"/>
          </a:p>
          <a:p>
            <a:pPr marL="457200" indent="-457200">
              <a:buFont typeface="+mj-lt"/>
              <a:buAutoNum type="arabicPeriod"/>
            </a:pPr>
            <a:r>
              <a:rPr lang="en-US" sz="2000" dirty="0" smtClean="0"/>
              <a:t>Responds to security incidents;</a:t>
            </a:r>
          </a:p>
          <a:p>
            <a:pPr marL="457200" indent="-457200">
              <a:buFont typeface="+mj-lt"/>
              <a:buAutoNum type="arabicPeriod"/>
            </a:pPr>
            <a:endParaRPr lang="en-US" sz="2000" dirty="0"/>
          </a:p>
          <a:p>
            <a:pPr marL="457200" indent="-457200">
              <a:buFont typeface="+mj-lt"/>
              <a:buAutoNum type="arabicPeriod"/>
            </a:pPr>
            <a:r>
              <a:rPr lang="en-US" sz="2000" dirty="0" smtClean="0"/>
              <a:t>Introduces </a:t>
            </a:r>
            <a:r>
              <a:rPr lang="en-US" sz="2000" dirty="0"/>
              <a:t>relevant latest development in ICT Security including best practices and standards;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Keeps employees </a:t>
            </a:r>
            <a:r>
              <a:rPr lang="en-US" sz="2000" dirty="0"/>
              <a:t>aware about the potential security threats and how to avoid it;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Ensures </a:t>
            </a:r>
            <a:r>
              <a:rPr lang="en-US" sz="2000" dirty="0"/>
              <a:t>leadership is aware about the security risks, its implications and possible/feasible mitigation strategies.</a:t>
            </a:r>
            <a:endParaRPr lang="en-US" sz="2000" dirty="0" smtClean="0"/>
          </a:p>
          <a:p>
            <a:pPr marL="342900" indent="-342900">
              <a:buFont typeface="+mj-lt"/>
              <a:buAutoNum type="arabicPeriod"/>
            </a:pPr>
            <a:endParaRPr lang="en-US" sz="2000" dirty="0" smtClean="0"/>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Information Security </a:t>
            </a:r>
            <a:r>
              <a:rPr lang="en-US" dirty="0"/>
              <a:t>M</a:t>
            </a:r>
            <a:r>
              <a:rPr lang="en-US" dirty="0" smtClean="0"/>
              <a:t>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0B25B508-B924-5245-9724-D7B204BC0061}"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39</a:t>
            </a:fld>
            <a:endParaRPr lang="en-US"/>
          </a:p>
        </p:txBody>
      </p:sp>
    </p:spTree>
    <p:extLst>
      <p:ext uri="{BB962C8B-B14F-4D97-AF65-F5344CB8AC3E}">
        <p14:creationId xmlns:p14="http://schemas.microsoft.com/office/powerpoint/2010/main" xmlns="" val="36787740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Methodology</a:t>
            </a:r>
            <a:endParaRPr lang="en-IN" sz="4000" dirty="0"/>
          </a:p>
        </p:txBody>
      </p:sp>
      <p:sp>
        <p:nvSpPr>
          <p:cNvPr id="3" name="Content Placeholder 2"/>
          <p:cNvSpPr>
            <a:spLocks noGrp="1"/>
          </p:cNvSpPr>
          <p:nvPr>
            <p:ph idx="1"/>
          </p:nvPr>
        </p:nvSpPr>
        <p:spPr/>
        <p:txBody>
          <a:bodyPr>
            <a:noAutofit/>
          </a:bodyPr>
          <a:lstStyle/>
          <a:p>
            <a:pPr lvl="0">
              <a:spcBef>
                <a:spcPts val="1200"/>
              </a:spcBef>
              <a:buFont typeface="+mj-lt"/>
              <a:buAutoNum type="arabicPeriod"/>
            </a:pPr>
            <a:r>
              <a:rPr lang="en-IN" sz="2400" b="1" dirty="0" smtClean="0">
                <a:solidFill>
                  <a:schemeClr val="accent3">
                    <a:lumMod val="75000"/>
                  </a:schemeClr>
                </a:solidFill>
              </a:rPr>
              <a:t>Consultations </a:t>
            </a:r>
            <a:r>
              <a:rPr lang="en-IN" sz="2400" b="1" dirty="0" smtClean="0">
                <a:solidFill>
                  <a:schemeClr val="accent3">
                    <a:lumMod val="75000"/>
                  </a:schemeClr>
                </a:solidFill>
              </a:rPr>
              <a:t>: </a:t>
            </a:r>
            <a:r>
              <a:rPr lang="en-IN" sz="2400" dirty="0" smtClean="0"/>
              <a:t>Central Government, State Governments, Academia,  Industry Bodies, International thought </a:t>
            </a:r>
            <a:r>
              <a:rPr lang="en-IN" sz="2400" dirty="0" smtClean="0"/>
              <a:t>leaders</a:t>
            </a:r>
            <a:endParaRPr lang="en-IN" sz="2400" dirty="0" smtClean="0"/>
          </a:p>
          <a:p>
            <a:pPr>
              <a:spcBef>
                <a:spcPts val="1200"/>
              </a:spcBef>
              <a:buFont typeface="+mj-lt"/>
              <a:buAutoNum type="arabicPeriod"/>
            </a:pPr>
            <a:r>
              <a:rPr lang="en-US" sz="2400" b="1" dirty="0" smtClean="0">
                <a:solidFill>
                  <a:schemeClr val="accent3">
                    <a:lumMod val="75000"/>
                  </a:schemeClr>
                </a:solidFill>
              </a:rPr>
              <a:t>Online </a:t>
            </a:r>
            <a:r>
              <a:rPr lang="en-IN" sz="2400" b="1" dirty="0" smtClean="0">
                <a:solidFill>
                  <a:schemeClr val="accent3">
                    <a:lumMod val="75000"/>
                  </a:schemeClr>
                </a:solidFill>
              </a:rPr>
              <a:t>survey </a:t>
            </a:r>
            <a:r>
              <a:rPr lang="en-IN" sz="2400" b="1" dirty="0" smtClean="0">
                <a:solidFill>
                  <a:schemeClr val="accent3">
                    <a:lumMod val="75000"/>
                  </a:schemeClr>
                </a:solidFill>
              </a:rPr>
              <a:t>of</a:t>
            </a:r>
            <a:r>
              <a:rPr lang="en-US" sz="2400" b="1" dirty="0" smtClean="0">
                <a:solidFill>
                  <a:schemeClr val="accent3">
                    <a:lumMod val="75000"/>
                  </a:schemeClr>
                </a:solidFill>
              </a:rPr>
              <a:t> </a:t>
            </a:r>
            <a:r>
              <a:rPr lang="en-US" sz="2400" b="1" dirty="0" smtClean="0">
                <a:solidFill>
                  <a:schemeClr val="accent3">
                    <a:lumMod val="75000"/>
                  </a:schemeClr>
                </a:solidFill>
              </a:rPr>
              <a:t>Job Profile</a:t>
            </a:r>
            <a:r>
              <a:rPr lang="en-IN" sz="2400" b="1" dirty="0" smtClean="0">
                <a:solidFill>
                  <a:schemeClr val="accent3">
                    <a:lumMod val="75000"/>
                  </a:schemeClr>
                </a:solidFill>
              </a:rPr>
              <a:t>: </a:t>
            </a:r>
            <a:r>
              <a:rPr lang="en-IN" sz="2400" dirty="0" smtClean="0"/>
              <a:t>95 </a:t>
            </a:r>
            <a:r>
              <a:rPr lang="en-IN" sz="2400" dirty="0" smtClean="0"/>
              <a:t>responses</a:t>
            </a:r>
            <a:endParaRPr lang="en-IN" sz="2400" dirty="0" smtClean="0"/>
          </a:p>
          <a:p>
            <a:pPr lvl="0">
              <a:spcBef>
                <a:spcPts val="1200"/>
              </a:spcBef>
              <a:buFont typeface="+mj-lt"/>
              <a:buAutoNum type="arabicPeriod"/>
            </a:pPr>
            <a:r>
              <a:rPr lang="en-US" sz="2400" b="1" dirty="0" smtClean="0">
                <a:solidFill>
                  <a:schemeClr val="accent3">
                    <a:lumMod val="75000"/>
                  </a:schemeClr>
                </a:solidFill>
              </a:rPr>
              <a:t>International best practices </a:t>
            </a:r>
            <a:r>
              <a:rPr lang="en-US" sz="2400" dirty="0" smtClean="0"/>
              <a:t>: UK, Germany and Australia; </a:t>
            </a:r>
            <a:endParaRPr lang="en-US" sz="2400" dirty="0" smtClean="0"/>
          </a:p>
          <a:p>
            <a:pPr lvl="1">
              <a:spcBef>
                <a:spcPts val="1200"/>
              </a:spcBef>
            </a:pPr>
            <a:r>
              <a:rPr lang="en-US" sz="2000" dirty="0" smtClean="0"/>
              <a:t>Skills </a:t>
            </a:r>
            <a:r>
              <a:rPr lang="en-US" sz="2000" dirty="0" smtClean="0"/>
              <a:t>Framework for the Information Age *(SFIA) is identified as a reference framework </a:t>
            </a:r>
          </a:p>
          <a:p>
            <a:pPr lvl="0">
              <a:spcBef>
                <a:spcPts val="1200"/>
              </a:spcBef>
              <a:buFont typeface="+mj-lt"/>
              <a:buAutoNum type="arabicPeriod"/>
            </a:pPr>
            <a:r>
              <a:rPr lang="en-IN" sz="2400" b="1" dirty="0" smtClean="0">
                <a:solidFill>
                  <a:schemeClr val="accent3">
                    <a:lumMod val="75000"/>
                  </a:schemeClr>
                </a:solidFill>
              </a:rPr>
              <a:t>Creation of Job Profiles: </a:t>
            </a:r>
            <a:r>
              <a:rPr lang="en-IN" sz="2400" dirty="0" smtClean="0"/>
              <a:t>19 </a:t>
            </a:r>
            <a:r>
              <a:rPr lang="en-IN" sz="2400" dirty="0" smtClean="0"/>
              <a:t>provisional e-Governance Job Profiles and </a:t>
            </a:r>
            <a:r>
              <a:rPr lang="en-IN" sz="2400" dirty="0" smtClean="0"/>
              <a:t>corresponding </a:t>
            </a:r>
            <a:r>
              <a:rPr lang="en-IN" sz="2400" dirty="0" smtClean="0"/>
              <a:t>competencies</a:t>
            </a:r>
          </a:p>
          <a:p>
            <a:pPr>
              <a:spcBef>
                <a:spcPts val="1200"/>
              </a:spcBef>
            </a:pPr>
            <a:endParaRPr lang="en-IN"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432252177"/>
              </p:ext>
            </p:extLst>
          </p:nvPr>
        </p:nvGraphicFramePr>
        <p:xfrm>
          <a:off x="480798" y="1365709"/>
          <a:ext cx="3775471" cy="4108609"/>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32109">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Information</a:t>
                      </a:r>
                      <a:r>
                        <a:rPr lang="en-GB" sz="1200" kern="1200" baseline="0" dirty="0" smtClean="0">
                          <a:solidFill>
                            <a:schemeClr val="tx1"/>
                          </a:solidFill>
                          <a:effectLst/>
                          <a:latin typeface="+mn-lt"/>
                          <a:ea typeface="Calibri"/>
                          <a:cs typeface="Times New Roman"/>
                        </a:rPr>
                        <a:t> security</a:t>
                      </a:r>
                      <a:endParaRPr lang="en-GB" sz="1200" kern="1200" dirty="0">
                        <a:solidFill>
                          <a:schemeClr val="tx1"/>
                        </a:solidFill>
                        <a:effectLst/>
                        <a:latin typeface="+mn-lt"/>
                        <a:ea typeface="Calibri"/>
                        <a:cs typeface="Times New Roman"/>
                      </a:endParaRPr>
                    </a:p>
                  </a:txBody>
                  <a:tcPr marL="0" marR="0" marT="0" marB="0">
                    <a:noFill/>
                  </a:tcPr>
                </a:tc>
              </a:tr>
              <a:tr h="297759">
                <a:tc>
                  <a:txBody>
                    <a:bodyPr/>
                    <a:lstStyle/>
                    <a:p>
                      <a:pPr algn="ctr">
                        <a:lnSpc>
                          <a:spcPct val="115000"/>
                        </a:lnSpc>
                        <a:spcAft>
                          <a:spcPts val="0"/>
                        </a:spcAft>
                      </a:pPr>
                      <a:r>
                        <a:rPr lang="en-GB" sz="1200" dirty="0" smtClean="0">
                          <a:effectLst/>
                          <a:latin typeface="+mn-lt"/>
                          <a:ea typeface="Calibri"/>
                          <a:cs typeface="Times New Roman"/>
                        </a:rPr>
                        <a:t>DE P.02</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Security administration</a:t>
                      </a:r>
                    </a:p>
                  </a:txBody>
                  <a:tcPr marL="0" marR="0" marT="0" marB="0">
                    <a:noFill/>
                  </a:tcPr>
                </a:tc>
              </a:tr>
              <a:tr h="216267">
                <a:tc>
                  <a:txBody>
                    <a:bodyPr/>
                    <a:lstStyle/>
                    <a:p>
                      <a:pPr algn="ctr">
                        <a:lnSpc>
                          <a:spcPct val="115000"/>
                        </a:lnSpc>
                        <a:spcAft>
                          <a:spcPts val="0"/>
                        </a:spcAft>
                      </a:pPr>
                      <a:r>
                        <a:rPr lang="en-GB" sz="1200" dirty="0" smtClean="0">
                          <a:effectLst/>
                          <a:latin typeface="+mn-lt"/>
                          <a:ea typeface="Calibri"/>
                          <a:cs typeface="Times New Roman"/>
                        </a:rPr>
                        <a:t>DE P.03</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Technical</a:t>
                      </a:r>
                      <a:r>
                        <a:rPr lang="en-GB" sz="1200" baseline="0" dirty="0" smtClean="0">
                          <a:effectLst/>
                          <a:latin typeface="+mn-lt"/>
                          <a:ea typeface="Calibri"/>
                          <a:cs typeface="Times New Roman"/>
                        </a:rPr>
                        <a:t> specialism</a:t>
                      </a:r>
                      <a:endParaRPr lang="en-GB" sz="1200" dirty="0" smtClean="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200" dirty="0" smtClean="0">
                          <a:effectLst/>
                          <a:latin typeface="+mn-lt"/>
                          <a:ea typeface="Calibri"/>
                          <a:cs typeface="Times New Roman"/>
                        </a:rPr>
                        <a:t>DE P.04</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Conformance</a:t>
                      </a:r>
                      <a:r>
                        <a:rPr lang="en-GB" sz="1200" baseline="0" dirty="0" smtClean="0">
                          <a:effectLst/>
                          <a:latin typeface="+mn-lt"/>
                          <a:ea typeface="Calibri"/>
                          <a:cs typeface="Times New Roman"/>
                        </a:rPr>
                        <a:t> review</a:t>
                      </a:r>
                      <a:endParaRPr lang="en-GB" sz="1200" dirty="0" smtClean="0">
                        <a:effectLst/>
                        <a:latin typeface="+mn-lt"/>
                        <a:ea typeface="Calibri"/>
                        <a:cs typeface="Times New Roman"/>
                      </a:endParaRPr>
                    </a:p>
                  </a:txBody>
                  <a:tcPr marL="0" marR="0" marT="0" marB="0">
                    <a:noFill/>
                  </a:tcPr>
                </a:tc>
              </a:tr>
              <a:tr h="164937">
                <a:tc>
                  <a:txBody>
                    <a:bodyPr/>
                    <a:lstStyle/>
                    <a:p>
                      <a:pPr algn="ctr">
                        <a:lnSpc>
                          <a:spcPct val="115000"/>
                        </a:lnSpc>
                        <a:spcAft>
                          <a:spcPts val="0"/>
                        </a:spcAft>
                      </a:pPr>
                      <a:r>
                        <a:rPr lang="en-GB" sz="1200" dirty="0" smtClean="0">
                          <a:effectLst/>
                          <a:latin typeface="+mn-lt"/>
                          <a:ea typeface="Calibri"/>
                          <a:cs typeface="Times New Roman"/>
                        </a:rPr>
                        <a:t>DE P.05</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Stakeholder</a:t>
                      </a:r>
                      <a:r>
                        <a:rPr lang="en-GB" sz="1200" baseline="0" dirty="0" smtClean="0">
                          <a:effectLst/>
                          <a:latin typeface="+mn-lt"/>
                          <a:ea typeface="Calibri"/>
                          <a:cs typeface="Times New Roman"/>
                        </a:rPr>
                        <a:t> relationship management</a:t>
                      </a:r>
                      <a:endParaRPr lang="en-GB" sz="12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200" dirty="0" smtClean="0">
                          <a:effectLst/>
                          <a:latin typeface="+mn-lt"/>
                          <a:ea typeface="Calibri"/>
                          <a:cs typeface="Times New Roman"/>
                        </a:rPr>
                        <a:t>DE P.06</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Supplier</a:t>
                      </a:r>
                      <a:r>
                        <a:rPr lang="en-GB" sz="1200" baseline="0" dirty="0" smtClean="0">
                          <a:effectLst/>
                          <a:latin typeface="+mn-lt"/>
                          <a:ea typeface="Calibri"/>
                          <a:cs typeface="Times New Roman"/>
                        </a:rPr>
                        <a:t> relationship management</a:t>
                      </a:r>
                      <a:endParaRPr lang="en-GB" sz="1200" dirty="0">
                        <a:effectLst/>
                        <a:latin typeface="+mn-lt"/>
                        <a:ea typeface="Calibri"/>
                        <a:cs typeface="Times New Roman"/>
                      </a:endParaRPr>
                    </a:p>
                  </a:txBody>
                  <a:tcPr marL="0" marR="0" marT="0" marB="0">
                    <a:noFill/>
                  </a:tcPr>
                </a:tc>
              </a:tr>
              <a:tr h="211305">
                <a:tc>
                  <a:txBody>
                    <a:bodyPr/>
                    <a:lstStyle/>
                    <a:p>
                      <a:pPr marL="0" lvl="0" algn="ctr" defTabSz="457200" rtl="0" eaLnBrk="1" latinLnBrk="0" hangingPunct="1">
                        <a:lnSpc>
                          <a:spcPct val="115000"/>
                        </a:lnSpc>
                        <a:spcAft>
                          <a:spcPts val="0"/>
                        </a:spcAft>
                      </a:pPr>
                      <a:r>
                        <a:rPr lang="en-GB" sz="1200" kern="1200" dirty="0" smtClean="0">
                          <a:solidFill>
                            <a:schemeClr val="tx1"/>
                          </a:solidFill>
                          <a:effectLst/>
                          <a:latin typeface="+mn-lt"/>
                          <a:ea typeface="Calibri"/>
                          <a:cs typeface="Times New Roman"/>
                        </a:rPr>
                        <a:t>DE P.07</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Quality</a:t>
                      </a:r>
                      <a:r>
                        <a:rPr lang="en-GB" sz="1200" kern="1200" baseline="0" dirty="0" smtClean="0">
                          <a:solidFill>
                            <a:schemeClr val="tx1"/>
                          </a:solidFill>
                          <a:effectLst/>
                          <a:latin typeface="+mn-lt"/>
                          <a:ea typeface="Calibri"/>
                          <a:cs typeface="Times New Roman"/>
                        </a:rPr>
                        <a:t> standards</a:t>
                      </a:r>
                      <a:endParaRPr lang="en-GB" sz="1200" kern="1200" dirty="0" smtClean="0">
                        <a:solidFill>
                          <a:schemeClr val="tx1"/>
                        </a:solidFill>
                        <a:effectLst/>
                        <a:latin typeface="+mn-lt"/>
                        <a:ea typeface="Calibri"/>
                        <a:cs typeface="Times New Roman"/>
                      </a:endParaRPr>
                    </a:p>
                  </a:txBody>
                  <a:tcPr marL="0" marR="0" marT="0" marB="0">
                    <a:noFill/>
                  </a:tcPr>
                </a:tc>
              </a:tr>
              <a:tr h="199597">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P.08</a:t>
                      </a: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Technology audit</a:t>
                      </a:r>
                      <a:endParaRPr lang="en-GB" sz="1200" dirty="0">
                        <a:effectLst/>
                        <a:latin typeface="+mn-lt"/>
                        <a:ea typeface="Calibri"/>
                        <a:cs typeface="Times New Roman"/>
                      </a:endParaRPr>
                    </a:p>
                  </a:txBody>
                  <a:tcPr marL="0" marR="0" marT="0" marB="0">
                    <a:noFill/>
                  </a:tcPr>
                </a:tc>
              </a:tr>
              <a:tr h="271629">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P.09</a:t>
                      </a: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Emerging technology monitoring</a:t>
                      </a:r>
                    </a:p>
                  </a:txBody>
                  <a:tcPr marL="0" marR="0" marT="0" marB="0">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marL="0" algn="ctr" defTabSz="457200" rtl="0" eaLnBrk="1" latinLnBrk="0" hangingPunct="1">
                        <a:lnSpc>
                          <a:spcPct val="115000"/>
                        </a:lnSpc>
                        <a:spcAft>
                          <a:spcPts val="0"/>
                        </a:spcAft>
                      </a:pPr>
                      <a:r>
                        <a:rPr lang="en-GB" sz="1200" kern="1200" dirty="0" smtClean="0">
                          <a:solidFill>
                            <a:schemeClr val="tx1"/>
                          </a:solidFill>
                          <a:effectLst/>
                          <a:latin typeface="+mn-lt"/>
                          <a:ea typeface="Calibri"/>
                          <a:cs typeface="Times New Roman"/>
                        </a:rPr>
                        <a:t>DE D.01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Project management</a:t>
                      </a:r>
                      <a:endParaRPr lang="en-GB" sz="12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smtClean="0">
                          <a:effectLst/>
                          <a:latin typeface="+mn-lt"/>
                          <a:ea typeface="Calibri"/>
                          <a:cs typeface="Times New Roman"/>
                        </a:rPr>
                        <a:t>DE D.02</a:t>
                      </a:r>
                      <a:endParaRPr lang="en-GB" sz="1200" dirty="0">
                        <a:effectLst/>
                        <a:latin typeface="+mn-lt"/>
                        <a:ea typeface="Calibri"/>
                        <a:cs typeface="Times New Roman"/>
                      </a:endParaRPr>
                    </a:p>
                  </a:txBody>
                  <a:tcPr marL="0" marR="0" marT="0" marB="0">
                    <a:noFill/>
                  </a:tcPr>
                </a:tc>
                <a:tc>
                  <a:txBody>
                    <a:bodyPr/>
                    <a:lstStyle/>
                    <a:p>
                      <a:r>
                        <a:rPr lang="en-US" sz="1200" dirty="0" smtClean="0"/>
                        <a:t>Information management</a:t>
                      </a:r>
                      <a:endParaRPr lang="en-US" sz="1200" dirty="0"/>
                    </a:p>
                  </a:txBody>
                  <a:tcPr marL="0" marR="0" marT="0" marB="0">
                    <a:noFill/>
                  </a:tcPr>
                </a:tc>
              </a:tr>
              <a:tr h="252522">
                <a:tc>
                  <a:txBody>
                    <a:bodyPr/>
                    <a:lstStyle/>
                    <a:p>
                      <a:pPr algn="ctr">
                        <a:lnSpc>
                          <a:spcPct val="115000"/>
                        </a:lnSpc>
                        <a:spcAft>
                          <a:spcPts val="0"/>
                        </a:spcAft>
                      </a:pPr>
                      <a:r>
                        <a:rPr lang="en-GB" sz="1200" dirty="0" smtClean="0">
                          <a:effectLst/>
                          <a:latin typeface="+mn-lt"/>
                          <a:ea typeface="Calibri"/>
                          <a:cs typeface="Times New Roman"/>
                        </a:rPr>
                        <a:t>DE D.03</a:t>
                      </a:r>
                      <a:endParaRPr lang="en-GB" sz="1200" dirty="0">
                        <a:effectLst/>
                        <a:latin typeface="+mn-lt"/>
                        <a:ea typeface="Calibri"/>
                        <a:cs typeface="Times New Roman"/>
                      </a:endParaRPr>
                    </a:p>
                  </a:txBody>
                  <a:tcPr marL="0" marR="0" marT="0" marB="0">
                    <a:noFill/>
                  </a:tcPr>
                </a:tc>
                <a:tc>
                  <a:txBody>
                    <a:bodyPr/>
                    <a:lstStyle/>
                    <a:p>
                      <a:r>
                        <a:rPr lang="en-US" sz="1200" dirty="0" smtClean="0"/>
                        <a:t>Research</a:t>
                      </a:r>
                      <a:endParaRPr lang="en-US" sz="1200" dirty="0"/>
                    </a:p>
                  </a:txBody>
                  <a:tcPr marL="0" marR="0" marT="0" marB="0">
                    <a:noFill/>
                  </a:tcPr>
                </a:tc>
              </a:tr>
              <a:tr h="243381">
                <a:tc>
                  <a:txBody>
                    <a:bodyPr/>
                    <a:lstStyle/>
                    <a:p>
                      <a:pPr algn="ctr">
                        <a:lnSpc>
                          <a:spcPct val="115000"/>
                        </a:lnSpc>
                        <a:spcAft>
                          <a:spcPts val="0"/>
                        </a:spcAft>
                      </a:pPr>
                      <a:r>
                        <a:rPr lang="en-GB" sz="1200" dirty="0" smtClean="0">
                          <a:effectLst/>
                          <a:latin typeface="+mn-lt"/>
                          <a:ea typeface="Calibri"/>
                          <a:cs typeface="Times New Roman"/>
                        </a:rPr>
                        <a:t>DE D.04</a:t>
                      </a:r>
                      <a:endParaRPr lang="en-GB" sz="1200" dirty="0">
                        <a:effectLst/>
                        <a:latin typeface="+mn-lt"/>
                        <a:ea typeface="Calibri"/>
                        <a:cs typeface="Times New Roman"/>
                      </a:endParaRPr>
                    </a:p>
                  </a:txBody>
                  <a:tcPr marL="0" marR="0" marT="0" marB="0">
                    <a:noFill/>
                  </a:tcPr>
                </a:tc>
                <a:tc>
                  <a:txBody>
                    <a:bodyPr/>
                    <a:lstStyle/>
                    <a:p>
                      <a:r>
                        <a:rPr lang="en-US" sz="1200" dirty="0" smtClean="0"/>
                        <a:t>Enterprise architecture</a:t>
                      </a:r>
                      <a:endParaRPr lang="en-US" dirty="0"/>
                    </a:p>
                  </a:txBody>
                  <a:tcPr marL="0" marR="0" marT="0" marB="0">
                    <a:noFill/>
                  </a:tcPr>
                </a:tc>
              </a:tr>
              <a:tr h="243381">
                <a:tc>
                  <a:txBody>
                    <a:bodyPr/>
                    <a:lstStyle/>
                    <a:p>
                      <a:pPr algn="ctr">
                        <a:lnSpc>
                          <a:spcPct val="115000"/>
                        </a:lnSpc>
                        <a:spcAft>
                          <a:spcPts val="0"/>
                        </a:spcAft>
                      </a:pPr>
                      <a:r>
                        <a:rPr lang="en-GB" sz="1200" dirty="0" smtClean="0">
                          <a:effectLst/>
                          <a:latin typeface="+mn-lt"/>
                          <a:ea typeface="Calibri"/>
                          <a:cs typeface="Times New Roman"/>
                        </a:rPr>
                        <a:t>DE D.05</a:t>
                      </a:r>
                      <a:endParaRPr lang="en-GB" sz="1200" dirty="0">
                        <a:effectLst/>
                        <a:latin typeface="+mn-lt"/>
                        <a:ea typeface="Calibri"/>
                        <a:cs typeface="Times New Roman"/>
                      </a:endParaRPr>
                    </a:p>
                  </a:txBody>
                  <a:tcPr marL="0" marR="0" marT="0" marB="0">
                    <a:noFill/>
                  </a:tcPr>
                </a:tc>
                <a:tc>
                  <a:txBody>
                    <a:bodyPr/>
                    <a:lstStyle/>
                    <a:p>
                      <a:r>
                        <a:rPr lang="en-US" sz="1200" dirty="0" smtClean="0"/>
                        <a:t>Configuration management</a:t>
                      </a:r>
                      <a:endParaRPr lang="en-US" sz="1200" dirty="0"/>
                    </a:p>
                  </a:txBody>
                  <a:tcPr marL="0" marR="0" marT="0" marB="0">
                    <a:noFill/>
                  </a:tcPr>
                </a:tc>
              </a:tr>
              <a:tr h="243381">
                <a:tc>
                  <a:txBody>
                    <a:bodyPr/>
                    <a:lstStyle/>
                    <a:p>
                      <a:pPr algn="ctr">
                        <a:lnSpc>
                          <a:spcPct val="115000"/>
                        </a:lnSpc>
                        <a:spcAft>
                          <a:spcPts val="0"/>
                        </a:spcAft>
                      </a:pPr>
                      <a:r>
                        <a:rPr lang="en-GB" sz="1200" dirty="0" smtClean="0">
                          <a:effectLst/>
                          <a:latin typeface="+mn-lt"/>
                          <a:ea typeface="Calibri"/>
                          <a:cs typeface="Times New Roman"/>
                        </a:rPr>
                        <a:t>DE D.06</a:t>
                      </a:r>
                      <a:endParaRPr lang="en-GB" sz="1200" dirty="0">
                        <a:effectLst/>
                        <a:latin typeface="+mn-lt"/>
                        <a:ea typeface="Calibri"/>
                        <a:cs typeface="Times New Roman"/>
                      </a:endParaRPr>
                    </a:p>
                  </a:txBody>
                  <a:tcPr marL="0" marR="0" marT="0" marB="0">
                    <a:noFill/>
                  </a:tcPr>
                </a:tc>
                <a:tc>
                  <a:txBody>
                    <a:bodyPr/>
                    <a:lstStyle/>
                    <a:p>
                      <a:r>
                        <a:rPr lang="en-US" sz="1200" dirty="0" smtClean="0"/>
                        <a:t>Service</a:t>
                      </a:r>
                      <a:r>
                        <a:rPr lang="en-US" sz="1200" baseline="0" dirty="0" smtClean="0"/>
                        <a:t> level management</a:t>
                      </a:r>
                      <a:endParaRPr lang="en-US" sz="1200" dirty="0"/>
                    </a:p>
                  </a:txBody>
                  <a:tcPr marL="0" marR="0" marT="0" marB="0">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xmlns="" val="3860542863"/>
              </p:ext>
            </p:extLst>
          </p:nvPr>
        </p:nvGraphicFramePr>
        <p:xfrm>
          <a:off x="4446261" y="1365709"/>
          <a:ext cx="4408510" cy="4041324"/>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eGovernance</a:t>
                      </a:r>
                      <a:r>
                        <a:rPr lang="en-US" sz="1200" baseline="0" dirty="0" smtClean="0"/>
                        <a:t> Life Cycle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NISG (National Institute of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Secure Software Development Life Cycle Practices (SSDLC)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Information</a:t>
                      </a:r>
                      <a:r>
                        <a:rPr lang="en-US" sz="1200" baseline="0" dirty="0" smtClean="0"/>
                        <a:t> Security management system</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Certified</a:t>
                      </a:r>
                      <a:r>
                        <a:rPr lang="en-US" sz="1200" baseline="0" dirty="0" smtClean="0"/>
                        <a:t> information security professional</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dirty="0"/>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smtClean="0"/>
                        <a:t>PMP (or</a:t>
                      </a:r>
                      <a:r>
                        <a:rPr lang="en-US" sz="1200" baseline="0" smtClean="0"/>
                        <a:t> equivalent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PMI (Project management Institute)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25097">
                <a:tc>
                  <a:txBody>
                    <a:bodyPr/>
                    <a:lstStyle/>
                    <a:p>
                      <a:pPr algn="ctr">
                        <a:lnSpc>
                          <a:spcPct val="115000"/>
                        </a:lnSpc>
                        <a:spcAft>
                          <a:spcPts val="0"/>
                        </a:spcAft>
                      </a:pPr>
                      <a:r>
                        <a:rPr lang="en-GB" sz="120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smtClean="0"/>
                        <a:t>ITIL Foundation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Information Security </a:t>
            </a:r>
            <a:r>
              <a:rPr lang="en-US" dirty="0"/>
              <a:t>M</a:t>
            </a:r>
            <a:r>
              <a:rPr lang="en-US" dirty="0" smtClean="0"/>
              <a:t>anager</a:t>
            </a:r>
          </a:p>
        </p:txBody>
      </p:sp>
      <p:sp>
        <p:nvSpPr>
          <p:cNvPr id="11" name="TextBox 10"/>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BD9DDDCA-415A-8D42-B856-8A1783C59660}"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40</a:t>
            </a:fld>
            <a:endParaRPr lang="en-US"/>
          </a:p>
        </p:txBody>
      </p:sp>
    </p:spTree>
    <p:extLst>
      <p:ext uri="{BB962C8B-B14F-4D97-AF65-F5344CB8AC3E}">
        <p14:creationId xmlns:p14="http://schemas.microsoft.com/office/powerpoint/2010/main" xmlns="" val="72845368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80477"/>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Information Security </a:t>
            </a:r>
            <a:r>
              <a:rPr lang="en-US" dirty="0"/>
              <a:t>M</a:t>
            </a:r>
            <a:r>
              <a:rPr lang="en-US" dirty="0" smtClean="0"/>
              <a:t>anager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2570143506"/>
              </p:ext>
            </p:extLst>
          </p:nvPr>
        </p:nvGraphicFramePr>
        <p:xfrm>
          <a:off x="294830" y="735487"/>
          <a:ext cx="8647109" cy="5943600"/>
        </p:xfrm>
        <a:graphic>
          <a:graphicData uri="http://schemas.openxmlformats.org/drawingml/2006/table">
            <a:tbl>
              <a:tblPr firstRow="1" bandRow="1">
                <a:tableStyleId>{5C22544A-7EE6-4342-B048-85BDC9FD1C3A}</a:tableStyleId>
              </a:tblPr>
              <a:tblGrid>
                <a:gridCol w="834138"/>
                <a:gridCol w="7812971"/>
              </a:tblGrid>
              <a:tr h="266506">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1737353">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e-SAFE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ISO/IEC 27001(Information Security Management Standards): 2005,</a:t>
                      </a:r>
                      <a:r>
                        <a:rPr lang="en-US" sz="1200" baseline="0" dirty="0" smtClean="0">
                          <a:latin typeface="+mn-lt"/>
                        </a:rPr>
                        <a:t> </a:t>
                      </a:r>
                      <a:r>
                        <a:rPr lang="en-US" sz="1200" dirty="0" smtClean="0">
                          <a:latin typeface="+mn-lt"/>
                        </a:rPr>
                        <a:t>ISO</a:t>
                      </a:r>
                      <a:r>
                        <a:rPr lang="en-US" sz="1200" baseline="0" dirty="0" smtClean="0">
                          <a:latin typeface="+mn-lt"/>
                        </a:rPr>
                        <a:t> 27002 Security Control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Information Security Management Systems (ISMS). Confidentiality, Integrity, Availability (CIA) of information assets</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Business Continuity Management (BCP) and Disaster Recovery (DR),</a:t>
                      </a:r>
                      <a:r>
                        <a:rPr lang="en-US" sz="1200" baseline="0" dirty="0" smtClean="0">
                          <a:latin typeface="+mn-lt"/>
                        </a:rPr>
                        <a:t> </a:t>
                      </a:r>
                      <a:r>
                        <a:rPr lang="en-US" sz="1200" dirty="0" smtClean="0">
                          <a:latin typeface="+mn-lt"/>
                        </a:rPr>
                        <a:t>Risk</a:t>
                      </a:r>
                      <a:r>
                        <a:rPr lang="en-US" sz="1200" baseline="0" dirty="0" smtClean="0">
                          <a:latin typeface="+mn-lt"/>
                        </a:rPr>
                        <a:t> Management Concepts and Approaches </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Cyber Security &amp; Vulnerabilities, Systems &amp; Network, Datacenter Security, Cryptographic algorithms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Penetration Testing (Vulnerability Assessments - VAs)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Anti-virus, patching, Open Web Application Security Project (OWASP) – vulnerability and mitigation techniques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Protective Security, New emerging security threats and vulnerability of systems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IT Security Audit, Secure coding practices</a:t>
                      </a:r>
                    </a:p>
                  </a:txBody>
                  <a:tcPr/>
                </a:tc>
              </a:tr>
              <a:tr h="977189">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Standards associated with IT practice nationally and internationally. ISO 20001,</a:t>
                      </a:r>
                      <a:r>
                        <a:rPr lang="en-US" sz="1200" baseline="0" dirty="0" smtClean="0">
                          <a:latin typeface="+mn-lt"/>
                        </a:rPr>
                        <a:t> </a:t>
                      </a:r>
                      <a:r>
                        <a:rPr lang="en-US" sz="1200" dirty="0" smtClean="0">
                          <a:latin typeface="+mn-lt"/>
                        </a:rPr>
                        <a:t>ISO/IEC 20000 (IT Service Management Standards), IS -15700 (Quality Management Systems Standards)</a:t>
                      </a:r>
                    </a:p>
                    <a:p>
                      <a:pPr marL="171450" lvl="0" indent="-171450" algn="l">
                        <a:buFont typeface="Arial"/>
                        <a:buChar char="•"/>
                      </a:pPr>
                      <a:r>
                        <a:rPr lang="en-US" sz="1200" dirty="0" smtClean="0">
                          <a:latin typeface="+mn-lt"/>
                        </a:rPr>
                        <a:t>Project delivery method – PMI/PRINCE2 or Common Information Management Method (CIMM) </a:t>
                      </a:r>
                      <a:endParaRPr lang="en-US" sz="1200" baseline="0" dirty="0" smtClean="0">
                        <a:latin typeface="+mn-lt"/>
                      </a:endParaRPr>
                    </a:p>
                    <a:p>
                      <a:pPr marL="171450" lvl="0" indent="-171450" algn="l">
                        <a:buFont typeface="Arial"/>
                        <a:buChar char="•"/>
                      </a:pPr>
                      <a:r>
                        <a:rPr lang="en-US" sz="1200" baseline="0" dirty="0" smtClean="0">
                          <a:latin typeface="+mn-lt"/>
                        </a:rPr>
                        <a:t>e-Governance Lifecycle, SDLC, RAD</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a:t>
                      </a:r>
                      <a:r>
                        <a:rPr lang="en-US" sz="1200" baseline="0" dirty="0" err="1" smtClean="0">
                          <a:latin typeface="+mn-lt"/>
                        </a:rPr>
                        <a:t>SaaS</a:t>
                      </a:r>
                      <a:r>
                        <a:rPr lang="en-US" sz="1200" baseline="0" dirty="0" smtClean="0">
                          <a:latin typeface="+mn-lt"/>
                        </a:rPr>
                        <a:t> – Software as a Service), Big Data, Mobile, Social Media, Green IT</a:t>
                      </a:r>
                      <a:endParaRPr lang="en-US" sz="1200" dirty="0" smtClean="0">
                        <a:latin typeface="+mn-lt"/>
                      </a:endParaRPr>
                    </a:p>
                  </a:txBody>
                  <a:tcPr/>
                </a:tc>
              </a:tr>
              <a:tr h="151020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TOGAF (The Open Group Architecture Framework)</a:t>
                      </a:r>
                      <a:r>
                        <a:rPr lang="en-US" sz="1200" baseline="0" dirty="0" smtClean="0">
                          <a:latin typeface="+mn-lt"/>
                        </a:rPr>
                        <a:t> </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 Right to Information Act – 2005.</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Service Management/Operations</a:t>
                      </a:r>
                      <a:r>
                        <a:rPr lang="en-US" sz="1200" baseline="0" dirty="0" smtClean="0">
                          <a:latin typeface="+mn-lt"/>
                        </a:rPr>
                        <a:t> (</a:t>
                      </a:r>
                      <a:r>
                        <a:rPr lang="en-US" sz="1200" dirty="0" smtClean="0">
                          <a:latin typeface="+mn-lt"/>
                        </a:rPr>
                        <a:t>ITIL), IT Controls (COBIT -</a:t>
                      </a:r>
                      <a:r>
                        <a:rPr lang="en-US" sz="1200" baseline="0" dirty="0" smtClean="0">
                          <a:latin typeface="+mn-lt"/>
                        </a:rPr>
                        <a:t> Control Objectives for Information and Related Technology</a:t>
                      </a:r>
                      <a:r>
                        <a:rPr lang="en-US" sz="1200" dirty="0" smtClean="0">
                          <a:latin typeface="+mn-lt"/>
                        </a:rPr>
                        <a:t>), CMM,</a:t>
                      </a:r>
                      <a:r>
                        <a:rPr lang="en-US" sz="1200" baseline="0" dirty="0" smtClean="0">
                          <a:latin typeface="+mn-lt"/>
                        </a:rPr>
                        <a:t> </a:t>
                      </a:r>
                      <a:r>
                        <a:rPr lang="en-US" sz="1200" dirty="0" smtClean="0">
                          <a:latin typeface="+mn-lt"/>
                        </a:rPr>
                        <a:t>Six Sigma</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Technology solutions – </a:t>
                      </a: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p>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(General Financial Rules, Delegation of Financial Power Rules etc) and other relevant Government Rules</a:t>
                      </a:r>
                    </a:p>
                  </a:txBody>
                  <a:tcPr/>
                </a:tc>
              </a:tr>
              <a:tr h="444177">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Software Process Improvement and Capability Determination (SPICE)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DCAACCB4-D4DF-C04A-B1C0-11A532708E33}"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41</a:t>
            </a:fld>
            <a:endParaRPr lang="en-US"/>
          </a:p>
        </p:txBody>
      </p:sp>
    </p:spTree>
    <p:extLst>
      <p:ext uri="{BB962C8B-B14F-4D97-AF65-F5344CB8AC3E}">
        <p14:creationId xmlns:p14="http://schemas.microsoft.com/office/powerpoint/2010/main" xmlns="" val="24386662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38092" y="2987123"/>
            <a:ext cx="5081840"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Citizen Engagement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Date Placeholder 4"/>
          <p:cNvSpPr>
            <a:spLocks noGrp="1"/>
          </p:cNvSpPr>
          <p:nvPr>
            <p:ph type="dt" sz="half" idx="10"/>
          </p:nvPr>
        </p:nvSpPr>
        <p:spPr/>
        <p:txBody>
          <a:bodyPr/>
          <a:lstStyle/>
          <a:p>
            <a:fld id="{59D225FC-5BBB-3E45-88BD-AFD1BCBA1888}"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42</a:t>
            </a:fld>
            <a:endParaRPr lang="en-US"/>
          </a:p>
        </p:txBody>
      </p:sp>
    </p:spTree>
    <p:extLst>
      <p:ext uri="{BB962C8B-B14F-4D97-AF65-F5344CB8AC3E}">
        <p14:creationId xmlns:p14="http://schemas.microsoft.com/office/powerpoint/2010/main" xmlns="" val="39129836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770" y="1017041"/>
            <a:ext cx="8621317" cy="5334197"/>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 ‘Citizen Engagement Manager’ is a person who </a:t>
            </a:r>
          </a:p>
          <a:p>
            <a:endParaRPr lang="en-US" sz="2000" dirty="0"/>
          </a:p>
          <a:p>
            <a:pPr marL="457200" indent="-457200">
              <a:buFont typeface="+mj-lt"/>
              <a:buAutoNum type="arabicPeriod"/>
            </a:pPr>
            <a:r>
              <a:rPr lang="en-US" sz="2000" dirty="0" smtClean="0"/>
              <a:t>Ensures citizen centricity instead of process centricity and large scale public participation through enablement of ICTs. Increases citizen </a:t>
            </a:r>
            <a:r>
              <a:rPr lang="en-US" sz="2000" dirty="0"/>
              <a:t>e-Participation;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Creates awareness by right training and continuous engagement with both the service provider as well as the service seeker to use new tools for better service and more effective interaction with public;</a:t>
            </a:r>
          </a:p>
          <a:p>
            <a:pPr marL="457200" indent="-457200">
              <a:buFont typeface="+mj-lt"/>
              <a:buAutoNum type="arabicPeriod"/>
            </a:pPr>
            <a:endParaRPr lang="en-US" sz="2000" dirty="0"/>
          </a:p>
          <a:p>
            <a:pPr marL="457200" indent="-457200">
              <a:buFont typeface="+mj-lt"/>
              <a:buAutoNum type="arabicPeriod"/>
            </a:pPr>
            <a:r>
              <a:rPr lang="en-US" sz="2000" dirty="0" smtClean="0"/>
              <a:t>Encourages participation, exchange of ideas and flow of conversation to share information and make citizens a partner in decision making. Continually infuses citizen’s priorities in policy making / project implementation. Also encourages citizens to participate in deliberation processes leading to decisions;</a:t>
            </a:r>
          </a:p>
          <a:p>
            <a:pPr marL="457200" indent="-457200">
              <a:buFont typeface="+mj-lt"/>
              <a:buAutoNum type="arabicPeriod"/>
            </a:pPr>
            <a:endParaRPr lang="en-US" sz="2000" dirty="0"/>
          </a:p>
          <a:p>
            <a:pPr marL="457200" indent="-457200">
              <a:buFont typeface="+mj-lt"/>
              <a:buAutoNum type="arabicPeriod"/>
            </a:pPr>
            <a:r>
              <a:rPr lang="en-US" sz="2000" dirty="0" smtClean="0"/>
              <a:t>Takes </a:t>
            </a:r>
            <a:r>
              <a:rPr lang="en-US" sz="2000" dirty="0"/>
              <a:t>appropriate measures to ensure that the </a:t>
            </a:r>
            <a:r>
              <a:rPr lang="en-US" sz="2000" dirty="0" smtClean="0"/>
              <a:t>citizens </a:t>
            </a:r>
            <a:r>
              <a:rPr lang="en-US" sz="2000" dirty="0"/>
              <a:t>are aware of the new/changed e-Governance initiatives;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Leverages </a:t>
            </a:r>
            <a:r>
              <a:rPr lang="en-US" sz="2000" dirty="0"/>
              <a:t>all possible and feasible mediums including the Social Media to increase participation;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Takes </a:t>
            </a:r>
            <a:r>
              <a:rPr lang="en-US" sz="2000" dirty="0"/>
              <a:t>a holistic </a:t>
            </a:r>
            <a:r>
              <a:rPr lang="en-US" sz="2000" dirty="0" smtClean="0"/>
              <a:t>citizen </a:t>
            </a:r>
            <a:r>
              <a:rPr lang="en-US" sz="2000" dirty="0"/>
              <a:t>view of the </a:t>
            </a:r>
            <a:r>
              <a:rPr lang="en-US" sz="2000" dirty="0" smtClean="0"/>
              <a:t>initiative. Continuously </a:t>
            </a:r>
            <a:r>
              <a:rPr lang="en-US" sz="2000" dirty="0"/>
              <a:t>feeds back the user views into the design and development phases of e-Governance initiatives</a:t>
            </a:r>
            <a:r>
              <a:rPr lang="en-US" sz="2000" dirty="0" smtClean="0"/>
              <a:t>.</a:t>
            </a:r>
          </a:p>
          <a:p>
            <a:pPr marL="457200" indent="-457200">
              <a:buFont typeface="+mj-lt"/>
              <a:buAutoNum type="arabicPeriod"/>
            </a:pPr>
            <a:endParaRPr lang="en-US" sz="2000" dirty="0"/>
          </a:p>
          <a:p>
            <a:pPr marL="457200" indent="-457200">
              <a:buFont typeface="+mj-lt"/>
              <a:buAutoNum type="arabicPeriod"/>
            </a:pPr>
            <a:r>
              <a:rPr lang="en-US" sz="2000" dirty="0" smtClean="0"/>
              <a:t>Undertakes the impact assessments (citizens) of e-</a:t>
            </a:r>
            <a:r>
              <a:rPr lang="en-US" sz="2000" dirty="0" err="1" smtClean="0"/>
              <a:t>Gov</a:t>
            </a:r>
            <a:r>
              <a:rPr lang="en-US" sz="2000" dirty="0" smtClean="0"/>
              <a:t> project;</a:t>
            </a:r>
          </a:p>
          <a:p>
            <a:pPr marL="457200" indent="-457200">
              <a:buFont typeface="+mj-lt"/>
              <a:buAutoNum type="arabicPeriod"/>
            </a:pPr>
            <a:endParaRPr lang="en-US" sz="2000" dirty="0" smtClean="0"/>
          </a:p>
          <a:p>
            <a:pPr marL="457200" indent="-457200">
              <a:buFont typeface="+mj-lt"/>
              <a:buAutoNum type="arabicPeriod"/>
            </a:pPr>
            <a:r>
              <a:rPr lang="en-US" sz="2000" dirty="0" smtClean="0"/>
              <a:t>Assesses inputs received from citizens for the </a:t>
            </a:r>
            <a:r>
              <a:rPr lang="en-US" sz="2000" dirty="0" err="1" smtClean="0"/>
              <a:t>eGov</a:t>
            </a:r>
            <a:r>
              <a:rPr lang="en-US" sz="2000" dirty="0" smtClean="0"/>
              <a:t> projects.</a:t>
            </a:r>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Citizen Engagement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E53EC941-3029-294F-8FBD-B20A80DDD0B6}"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43</a:t>
            </a:fld>
            <a:endParaRPr lang="en-US"/>
          </a:p>
        </p:txBody>
      </p:sp>
    </p:spTree>
    <p:extLst>
      <p:ext uri="{BB962C8B-B14F-4D97-AF65-F5344CB8AC3E}">
        <p14:creationId xmlns:p14="http://schemas.microsoft.com/office/powerpoint/2010/main" xmlns="" val="3762706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755833740"/>
              </p:ext>
            </p:extLst>
          </p:nvPr>
        </p:nvGraphicFramePr>
        <p:xfrm>
          <a:off x="457200" y="897816"/>
          <a:ext cx="3775471" cy="4563616"/>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400" dirty="0" smtClean="0">
                          <a:latin typeface="+mn-lt"/>
                        </a:rPr>
                        <a:t>Professional Skills (refer to the skills description)</a:t>
                      </a:r>
                      <a:endParaRPr lang="en-US" sz="14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400" b="1" dirty="0" smtClean="0">
                          <a:effectLst/>
                          <a:latin typeface="+mn-lt"/>
                          <a:ea typeface="Calibri"/>
                          <a:cs typeface="Times New Roman"/>
                        </a:rPr>
                        <a:t>Primary</a:t>
                      </a:r>
                      <a:endParaRPr lang="en-GB" sz="1400" b="1" dirty="0">
                        <a:effectLst/>
                        <a:latin typeface="+mn-lt"/>
                        <a:ea typeface="Calibri"/>
                        <a:cs typeface="Times New Roman"/>
                      </a:endParaRPr>
                    </a:p>
                  </a:txBody>
                  <a:tcPr marL="0" marR="0" marT="0" marB="0">
                    <a:noFill/>
                  </a:tcPr>
                </a:tc>
                <a:tc hMerge="1">
                  <a:txBody>
                    <a:bodyPr/>
                    <a:lstStyle/>
                    <a:p>
                      <a:endParaRPr lang="en-US" sz="1400" dirty="0"/>
                    </a:p>
                  </a:txBody>
                  <a:tcPr/>
                </a:tc>
              </a:tr>
              <a:tr h="232109">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400" kern="1200" dirty="0" smtClean="0">
                          <a:solidFill>
                            <a:schemeClr val="tx1"/>
                          </a:solidFill>
                          <a:effectLst/>
                          <a:latin typeface="+mn-lt"/>
                          <a:ea typeface="Calibri"/>
                          <a:cs typeface="Times New Roman"/>
                        </a:rPr>
                        <a:t>CEM P.01</a:t>
                      </a:r>
                      <a:endParaRPr lang="en-GB" sz="14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400" dirty="0" smtClean="0">
                          <a:effectLst/>
                          <a:latin typeface="+mn-lt"/>
                          <a:ea typeface="Calibri"/>
                          <a:cs typeface="Times New Roman"/>
                        </a:rPr>
                        <a:t>User experience evaluation and analysis</a:t>
                      </a:r>
                    </a:p>
                  </a:txBody>
                  <a:tcPr marL="0" marR="0" marT="0" marB="0">
                    <a:noFill/>
                  </a:tcPr>
                </a:tc>
              </a:tr>
              <a:tr h="297759">
                <a:tc>
                  <a:txBody>
                    <a:bodyPr/>
                    <a:lstStyle/>
                    <a:p>
                      <a:pPr algn="ctr">
                        <a:lnSpc>
                          <a:spcPct val="115000"/>
                        </a:lnSpc>
                        <a:spcAft>
                          <a:spcPts val="0"/>
                        </a:spcAft>
                      </a:pPr>
                      <a:r>
                        <a:rPr lang="en-GB" sz="1400" dirty="0" smtClean="0">
                          <a:solidFill>
                            <a:srgbClr val="000000"/>
                          </a:solidFill>
                          <a:effectLst/>
                          <a:latin typeface="+mn-lt"/>
                          <a:ea typeface="Calibri"/>
                          <a:cs typeface="Times New Roman"/>
                        </a:rPr>
                        <a:t>CEM P.02</a:t>
                      </a:r>
                      <a:endParaRPr lang="en-GB" sz="1400" dirty="0">
                        <a:solidFill>
                          <a:srgbClr val="000000"/>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400" dirty="0" smtClean="0">
                          <a:effectLst/>
                          <a:latin typeface="+mn-lt"/>
                          <a:ea typeface="Calibri"/>
                          <a:cs typeface="Times New Roman"/>
                        </a:rPr>
                        <a:t>Stakeholder relationship management</a:t>
                      </a:r>
                    </a:p>
                  </a:txBody>
                  <a:tcPr marL="0" marR="0" marT="0" marB="0">
                    <a:noFill/>
                  </a:tcPr>
                </a:tc>
              </a:tr>
              <a:tr h="216267">
                <a:tc>
                  <a:txBody>
                    <a:bodyPr/>
                    <a:lstStyle/>
                    <a:p>
                      <a:pPr algn="ctr">
                        <a:lnSpc>
                          <a:spcPct val="115000"/>
                        </a:lnSpc>
                        <a:spcAft>
                          <a:spcPts val="0"/>
                        </a:spcAft>
                      </a:pPr>
                      <a:r>
                        <a:rPr lang="en-GB" sz="1400" dirty="0" smtClean="0">
                          <a:effectLst/>
                          <a:latin typeface="+mn-lt"/>
                          <a:ea typeface="Calibri"/>
                          <a:cs typeface="Times New Roman"/>
                        </a:rPr>
                        <a:t>CEM P.03</a:t>
                      </a:r>
                      <a:endParaRPr lang="en-GB" sz="14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400" baseline="0" dirty="0" smtClean="0">
                          <a:effectLst/>
                          <a:latin typeface="+mn-lt"/>
                          <a:ea typeface="Calibri"/>
                          <a:cs typeface="Times New Roman"/>
                        </a:rPr>
                        <a:t>Brand management - Spreading awareness using multi media channels</a:t>
                      </a:r>
                      <a:endParaRPr lang="en-GB" sz="1400" dirty="0" smtClean="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400" dirty="0" smtClean="0">
                          <a:effectLst/>
                          <a:latin typeface="+mn-lt"/>
                          <a:ea typeface="Calibri"/>
                          <a:cs typeface="Times New Roman"/>
                        </a:rPr>
                        <a:t>CEM</a:t>
                      </a:r>
                      <a:r>
                        <a:rPr lang="en-GB" sz="1400" baseline="0" dirty="0" smtClean="0">
                          <a:effectLst/>
                          <a:latin typeface="+mn-lt"/>
                          <a:ea typeface="Calibri"/>
                          <a:cs typeface="Times New Roman"/>
                        </a:rPr>
                        <a:t> P.04</a:t>
                      </a:r>
                      <a:endParaRPr lang="en-GB" sz="14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400" kern="1200" dirty="0" smtClean="0">
                          <a:solidFill>
                            <a:schemeClr val="tx1"/>
                          </a:solidFill>
                          <a:effectLst/>
                          <a:latin typeface="+mn-lt"/>
                          <a:ea typeface="Calibri"/>
                          <a:cs typeface="Times New Roman"/>
                        </a:rPr>
                        <a:t>Information</a:t>
                      </a:r>
                      <a:r>
                        <a:rPr lang="en-GB" sz="1400" kern="1200" baseline="0" dirty="0" smtClean="0">
                          <a:solidFill>
                            <a:schemeClr val="tx1"/>
                          </a:solidFill>
                          <a:effectLst/>
                          <a:latin typeface="+mn-lt"/>
                          <a:ea typeface="Calibri"/>
                          <a:cs typeface="Times New Roman"/>
                        </a:rPr>
                        <a:t> content publishing</a:t>
                      </a:r>
                      <a:endParaRPr lang="en-GB" sz="1400" kern="1200" dirty="0" smtClean="0">
                        <a:solidFill>
                          <a:schemeClr val="tx1"/>
                        </a:solidFill>
                        <a:effectLst/>
                        <a:latin typeface="+mn-lt"/>
                        <a:ea typeface="Calibri"/>
                        <a:cs typeface="Times New Roman"/>
                      </a:endParaRPr>
                    </a:p>
                  </a:txBody>
                  <a:tcPr marL="0" marR="0" marT="0" marB="0">
                    <a:noFill/>
                  </a:tcPr>
                </a:tc>
              </a:tr>
              <a:tr h="164937">
                <a:tc>
                  <a:txBody>
                    <a:bodyPr/>
                    <a:lstStyle/>
                    <a:p>
                      <a:pPr algn="ctr">
                        <a:lnSpc>
                          <a:spcPct val="115000"/>
                        </a:lnSpc>
                        <a:spcAft>
                          <a:spcPts val="0"/>
                        </a:spcAft>
                      </a:pPr>
                      <a:r>
                        <a:rPr lang="en-GB" sz="1400" dirty="0" smtClean="0">
                          <a:effectLst/>
                          <a:latin typeface="+mn-lt"/>
                          <a:ea typeface="Calibri"/>
                          <a:cs typeface="Times New Roman"/>
                        </a:rPr>
                        <a:t>CEM P.05</a:t>
                      </a:r>
                      <a:endParaRPr lang="en-GB" sz="14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400" dirty="0" smtClean="0">
                          <a:effectLst/>
                          <a:latin typeface="+mn-lt"/>
                          <a:ea typeface="Calibri"/>
                          <a:cs typeface="Times New Roman"/>
                        </a:rPr>
                        <a:t>Vendor (supplier) relationship management</a:t>
                      </a:r>
                      <a:endParaRPr lang="en-GB" sz="14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400" dirty="0" smtClean="0">
                          <a:effectLst/>
                          <a:latin typeface="+mn-lt"/>
                          <a:ea typeface="Calibri"/>
                          <a:cs typeface="Times New Roman"/>
                        </a:rPr>
                        <a:t>CEM P.06</a:t>
                      </a:r>
                      <a:endParaRPr lang="en-GB" sz="14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400" kern="1200" dirty="0" smtClean="0">
                          <a:solidFill>
                            <a:schemeClr val="tx1"/>
                          </a:solidFill>
                          <a:effectLst/>
                          <a:latin typeface="+mn-lt"/>
                          <a:ea typeface="Calibri"/>
                          <a:cs typeface="Times New Roman"/>
                        </a:rPr>
                        <a:t>Business</a:t>
                      </a:r>
                      <a:r>
                        <a:rPr lang="en-GB" sz="1400" kern="1200" baseline="0" dirty="0" smtClean="0">
                          <a:solidFill>
                            <a:schemeClr val="tx1"/>
                          </a:solidFill>
                          <a:effectLst/>
                          <a:latin typeface="+mn-lt"/>
                          <a:ea typeface="Calibri"/>
                          <a:cs typeface="Times New Roman"/>
                        </a:rPr>
                        <a:t> process improvement for institutionalizing citizen engagement</a:t>
                      </a:r>
                      <a:endParaRPr lang="en-GB" sz="1400" kern="1200" dirty="0" smtClean="0">
                        <a:solidFill>
                          <a:schemeClr val="tx1"/>
                        </a:solidFill>
                        <a:effectLst/>
                        <a:latin typeface="+mn-lt"/>
                        <a:ea typeface="Calibri"/>
                        <a:cs typeface="Times New Roman"/>
                      </a:endParaRPr>
                    </a:p>
                  </a:txBody>
                  <a:tcPr marL="0" marR="0" marT="0" marB="0">
                    <a:noFill/>
                  </a:tcPr>
                </a:tc>
              </a:tr>
              <a:tr h="211305">
                <a:tc>
                  <a:txBody>
                    <a:bodyPr/>
                    <a:lstStyle/>
                    <a:p>
                      <a:pPr marL="0" lvl="0" algn="ctr" defTabSz="457200" rtl="0" eaLnBrk="1" latinLnBrk="0" hangingPunct="1">
                        <a:lnSpc>
                          <a:spcPct val="115000"/>
                        </a:lnSpc>
                        <a:spcAft>
                          <a:spcPts val="0"/>
                        </a:spcAft>
                      </a:pPr>
                      <a:r>
                        <a:rPr lang="en-GB" sz="1400" kern="1200" dirty="0" smtClean="0">
                          <a:solidFill>
                            <a:schemeClr val="tx1"/>
                          </a:solidFill>
                          <a:effectLst/>
                          <a:latin typeface="+mn-lt"/>
                          <a:ea typeface="Calibri"/>
                          <a:cs typeface="Times New Roman"/>
                        </a:rPr>
                        <a:t>CEM P.07</a:t>
                      </a:r>
                      <a:endParaRPr lang="en-GB" sz="14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kern="1200" dirty="0" smtClean="0">
                          <a:solidFill>
                            <a:schemeClr val="tx1"/>
                          </a:solidFill>
                          <a:effectLst/>
                          <a:latin typeface="+mn-lt"/>
                          <a:ea typeface="Calibri"/>
                          <a:cs typeface="Times New Roman"/>
                        </a:rPr>
                        <a:t>Business</a:t>
                      </a:r>
                      <a:r>
                        <a:rPr lang="en-GB" sz="1400" kern="1200" baseline="0" dirty="0" smtClean="0">
                          <a:solidFill>
                            <a:schemeClr val="tx1"/>
                          </a:solidFill>
                          <a:effectLst/>
                          <a:latin typeface="+mn-lt"/>
                          <a:ea typeface="Calibri"/>
                          <a:cs typeface="Times New Roman"/>
                        </a:rPr>
                        <a:t> process improvement based on user experience analysis</a:t>
                      </a:r>
                      <a:endParaRPr lang="en-GB" sz="1400" dirty="0" smtClean="0">
                        <a:effectLst/>
                        <a:latin typeface="+mn-lt"/>
                        <a:ea typeface="Calibri"/>
                        <a:cs typeface="Times New Roman"/>
                      </a:endParaRPr>
                    </a:p>
                  </a:txBody>
                  <a:tcPr marL="0" marR="0" marT="0" marB="0">
                    <a:noFill/>
                  </a:tcPr>
                </a:tc>
              </a:tr>
              <a:tr h="199597">
                <a:tc>
                  <a:txBody>
                    <a:bodyPr/>
                    <a:lstStyle/>
                    <a:p>
                      <a:pPr algn="ctr">
                        <a:lnSpc>
                          <a:spcPct val="115000"/>
                        </a:lnSpc>
                        <a:spcAft>
                          <a:spcPts val="0"/>
                        </a:spcAft>
                      </a:pPr>
                      <a:r>
                        <a:rPr lang="en-GB" sz="1400" dirty="0" smtClean="0">
                          <a:effectLst/>
                          <a:latin typeface="+mn-lt"/>
                          <a:ea typeface="Calibri"/>
                          <a:cs typeface="Times New Roman"/>
                        </a:rPr>
                        <a:t>CEM P.08</a:t>
                      </a:r>
                      <a:endParaRPr lang="en-GB" sz="14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400" dirty="0" smtClean="0">
                          <a:effectLst/>
                          <a:latin typeface="+mn-lt"/>
                          <a:ea typeface="Calibri"/>
                          <a:cs typeface="Times New Roman"/>
                        </a:rPr>
                        <a:t>Project Management</a:t>
                      </a:r>
                    </a:p>
                  </a:txBody>
                  <a:tcPr marL="0" marR="0" marT="0" marB="0">
                    <a:noFill/>
                  </a:tcPr>
                </a:tc>
              </a:tr>
              <a:tr h="176180">
                <a:tc gridSpan="2">
                  <a:txBody>
                    <a:bodyPr/>
                    <a:lstStyle/>
                    <a:p>
                      <a:pPr algn="ctr">
                        <a:lnSpc>
                          <a:spcPct val="115000"/>
                        </a:lnSpc>
                        <a:spcAft>
                          <a:spcPts val="0"/>
                        </a:spcAft>
                      </a:pPr>
                      <a:r>
                        <a:rPr lang="en-GB" sz="1400" dirty="0">
                          <a:effectLst/>
                          <a:latin typeface="+mn-lt"/>
                          <a:ea typeface="Calibri"/>
                          <a:cs typeface="Times New Roman"/>
                        </a:rPr>
                        <a:t> </a:t>
                      </a:r>
                      <a:r>
                        <a:rPr lang="en-GB" sz="1400" b="1" dirty="0" smtClean="0">
                          <a:solidFill>
                            <a:srgbClr val="000000"/>
                          </a:solidFill>
                          <a:effectLst/>
                          <a:latin typeface="+mn-lt"/>
                          <a:ea typeface="Calibri"/>
                          <a:cs typeface="Times New Roman"/>
                        </a:rPr>
                        <a:t>Desirable</a:t>
                      </a:r>
                      <a:endParaRPr lang="en-GB" sz="14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marL="0" algn="ctr" defTabSz="457200" rtl="0" eaLnBrk="1" latinLnBrk="0" hangingPunct="1">
                        <a:lnSpc>
                          <a:spcPct val="115000"/>
                        </a:lnSpc>
                        <a:spcAft>
                          <a:spcPts val="0"/>
                        </a:spcAft>
                      </a:pPr>
                      <a:r>
                        <a:rPr lang="en-GB" sz="1400" kern="1200" dirty="0" smtClean="0">
                          <a:solidFill>
                            <a:schemeClr val="tx1"/>
                          </a:solidFill>
                          <a:effectLst/>
                          <a:latin typeface="+mn-lt"/>
                          <a:ea typeface="Calibri"/>
                          <a:cs typeface="Times New Roman"/>
                        </a:rPr>
                        <a:t>CEM D.01</a:t>
                      </a:r>
                      <a:endParaRPr lang="en-GB" sz="1400" kern="1200" dirty="0">
                        <a:solidFill>
                          <a:schemeClr val="tx1"/>
                        </a:solidFill>
                        <a:effectLst/>
                        <a:latin typeface="+mn-lt"/>
                        <a:ea typeface="Calibri"/>
                        <a:cs typeface="Times New Roman"/>
                      </a:endParaRPr>
                    </a:p>
                  </a:txBody>
                  <a:tcPr marL="0" marR="0" marT="0" marB="0">
                    <a:noFill/>
                  </a:tcPr>
                </a:tc>
                <a:tc>
                  <a:txBody>
                    <a:bodyPr/>
                    <a:lstStyle/>
                    <a:p>
                      <a:pPr>
                        <a:lnSpc>
                          <a:spcPct val="115000"/>
                        </a:lnSpc>
                        <a:spcAft>
                          <a:spcPts val="0"/>
                        </a:spcAft>
                      </a:pPr>
                      <a:r>
                        <a:rPr lang="en-GB" sz="1400" dirty="0" smtClean="0">
                          <a:solidFill>
                            <a:srgbClr val="000000"/>
                          </a:solidFill>
                          <a:effectLst/>
                          <a:latin typeface="+mn-lt"/>
                          <a:ea typeface="Calibri"/>
                          <a:cs typeface="Times New Roman"/>
                        </a:rPr>
                        <a:t>Training</a:t>
                      </a:r>
                      <a:endParaRPr lang="en-GB" sz="1400" dirty="0">
                        <a:solidFill>
                          <a:srgbClr val="000000"/>
                        </a:solidFill>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400" dirty="0" smtClean="0">
                          <a:effectLst/>
                          <a:latin typeface="+mn-lt"/>
                          <a:ea typeface="Calibri"/>
                          <a:cs typeface="Times New Roman"/>
                        </a:rPr>
                        <a:t>CEM D.02</a:t>
                      </a:r>
                      <a:endParaRPr lang="en-GB" sz="14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400" dirty="0" smtClean="0">
                          <a:effectLst/>
                          <a:latin typeface="+mn-lt"/>
                          <a:ea typeface="Calibri"/>
                          <a:cs typeface="Times New Roman"/>
                        </a:rPr>
                        <a:t>Business modelling</a:t>
                      </a:r>
                      <a:endParaRPr lang="en-GB" sz="1400" dirty="0">
                        <a:effectLst/>
                        <a:latin typeface="+mn-lt"/>
                        <a:ea typeface="Calibri"/>
                        <a:cs typeface="Times New Roman"/>
                      </a:endParaRPr>
                    </a:p>
                  </a:txBody>
                  <a:tcPr marL="0" marR="0" marT="0" marB="0">
                    <a:noFill/>
                  </a:tcPr>
                </a:tc>
              </a:tr>
              <a:tr h="243381">
                <a:tc>
                  <a:txBody>
                    <a:bodyPr/>
                    <a:lstStyle/>
                    <a:p>
                      <a:pPr algn="ctr">
                        <a:lnSpc>
                          <a:spcPct val="115000"/>
                        </a:lnSpc>
                        <a:spcAft>
                          <a:spcPts val="0"/>
                        </a:spcAft>
                      </a:pPr>
                      <a:endParaRPr lang="en-GB" sz="1200" dirty="0">
                        <a:effectLst/>
                        <a:latin typeface="+mn-lt"/>
                        <a:ea typeface="Calibri"/>
                        <a:cs typeface="Times New Roman"/>
                      </a:endParaRPr>
                    </a:p>
                  </a:txBody>
                  <a:tcPr marL="0" marR="0" marT="0" marB="0">
                    <a:noFill/>
                  </a:tcPr>
                </a:tc>
                <a:tc>
                  <a:txBody>
                    <a:bodyPr/>
                    <a:lstStyle/>
                    <a:p>
                      <a:endParaRPr lang="en-US" sz="1200" dirty="0"/>
                    </a:p>
                  </a:txBody>
                  <a:tcPr marL="0" marR="0" marT="0" marB="0">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xmlns="" val="2289740388"/>
              </p:ext>
            </p:extLst>
          </p:nvPr>
        </p:nvGraphicFramePr>
        <p:xfrm>
          <a:off x="4369173" y="913319"/>
          <a:ext cx="4408510" cy="5328525"/>
        </p:xfrm>
        <a:graphic>
          <a:graphicData uri="http://schemas.openxmlformats.org/drawingml/2006/table">
            <a:tbl>
              <a:tblPr firstRow="1" bandRow="1">
                <a:tableStyleId>{F2DE63D5-997A-4646-A377-4702673A728D}</a:tableStyleId>
              </a:tblPr>
              <a:tblGrid>
                <a:gridCol w="317818"/>
                <a:gridCol w="2013710"/>
                <a:gridCol w="2076982"/>
              </a:tblGrid>
              <a:tr h="234615">
                <a:tc gridSpan="3">
                  <a:txBody>
                    <a:bodyPr/>
                    <a:lstStyle/>
                    <a:p>
                      <a:r>
                        <a:rPr lang="en-US" sz="1400" dirty="0" smtClean="0">
                          <a:latin typeface="+mn-lt"/>
                        </a:rPr>
                        <a:t>Suggested Certifications</a:t>
                      </a:r>
                      <a:r>
                        <a:rPr lang="en-US" sz="1400" baseline="0" dirty="0" smtClean="0">
                          <a:latin typeface="+mn-lt"/>
                        </a:rPr>
                        <a:t> / Courses</a:t>
                      </a:r>
                      <a:endParaRPr lang="en-US" sz="14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400" b="1" dirty="0" smtClean="0">
                          <a:effectLst/>
                          <a:latin typeface="+mn-lt"/>
                          <a:ea typeface="Calibri"/>
                          <a:cs typeface="Times New Roman"/>
                        </a:rPr>
                        <a:t>Primary</a:t>
                      </a:r>
                      <a:endParaRPr lang="en-GB" sz="14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400" b="1" dirty="0" smtClean="0">
                          <a:effectLst/>
                          <a:latin typeface="+mn-lt"/>
                          <a:ea typeface="Calibri"/>
                          <a:cs typeface="Times New Roman"/>
                        </a:rPr>
                        <a:t>SN</a:t>
                      </a:r>
                      <a:endParaRPr lang="en-GB" sz="14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b="1" dirty="0" smtClean="0">
                          <a:latin typeface="+mn-lt"/>
                        </a:rPr>
                        <a:t> Name</a:t>
                      </a:r>
                      <a:endParaRPr lang="en-US" sz="14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b="1" dirty="0" smtClean="0"/>
                        <a:t>Indicative list of Bodies</a:t>
                      </a:r>
                      <a:endParaRPr lang="en-US" sz="14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400" dirty="0" smtClean="0">
                          <a:effectLst/>
                          <a:latin typeface="+mn-lt"/>
                          <a:ea typeface="Calibri"/>
                          <a:cs typeface="Times New Roman"/>
                        </a:rPr>
                        <a:t>01</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err="1" smtClean="0"/>
                        <a:t>eGovernance</a:t>
                      </a:r>
                      <a:r>
                        <a:rPr lang="en-US" sz="1400" baseline="0" dirty="0" smtClean="0"/>
                        <a:t> Life Cycle </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NISG (National Institute of Smart Governance)</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400" dirty="0" smtClean="0">
                          <a:effectLst/>
                          <a:latin typeface="+mn-lt"/>
                          <a:ea typeface="Calibri"/>
                          <a:cs typeface="Times New Roman"/>
                        </a:rPr>
                        <a:t>02</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effectLst/>
                          <a:latin typeface="+mn-lt"/>
                          <a:ea typeface="Times New Roman"/>
                          <a:cs typeface="Times New Roman"/>
                        </a:rPr>
                        <a:t>Empirical</a:t>
                      </a:r>
                      <a:r>
                        <a:rPr lang="en-US" sz="1400" b="0" baseline="0" dirty="0" smtClean="0">
                          <a:solidFill>
                            <a:schemeClr val="tx1"/>
                          </a:solidFill>
                          <a:effectLst/>
                          <a:latin typeface="+mn-lt"/>
                          <a:ea typeface="Times New Roman"/>
                          <a:cs typeface="Times New Roman"/>
                        </a:rPr>
                        <a:t> and qualitative analysis – (Statistical Package for the Social Sciences)SPSS, Delphi etc. </a:t>
                      </a:r>
                      <a:endParaRPr lang="en-US" sz="2000" b="0" dirty="0" smtClean="0">
                        <a:solidFill>
                          <a:schemeClr val="tx1"/>
                        </a:solidFill>
                        <a:effectLst/>
                        <a:latin typeface="+mn-lt"/>
                        <a:ea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solidFill>
                            <a:schemeClr val="tx1"/>
                          </a:solidFill>
                        </a:rPr>
                        <a:t>IBM SPSS Products Courses / similar</a:t>
                      </a:r>
                      <a:endParaRPr lang="en-US" sz="1400" dirty="0">
                        <a:solidFill>
                          <a:schemeClr val="tx1"/>
                        </a:solidFill>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400" dirty="0" smtClean="0">
                          <a:effectLst/>
                          <a:latin typeface="+mn-lt"/>
                          <a:ea typeface="Calibri"/>
                          <a:cs typeface="Times New Roman"/>
                        </a:rPr>
                        <a:t>03</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solidFill>
                            <a:schemeClr val="tx1"/>
                          </a:solidFill>
                        </a:rPr>
                        <a:t>Social media content management</a:t>
                      </a:r>
                      <a:endParaRPr lang="en-US" sz="1400" dirty="0">
                        <a:solidFill>
                          <a:schemeClr val="tx1"/>
                        </a:solidFill>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400" dirty="0" smtClean="0">
                          <a:effectLst/>
                          <a:latin typeface="+mn-lt"/>
                          <a:ea typeface="Calibri"/>
                          <a:cs typeface="Times New Roman"/>
                        </a:rPr>
                        <a:t>04</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solidFill>
                            <a:schemeClr val="tx1"/>
                          </a:solidFill>
                        </a:rPr>
                        <a:t>Project</a:t>
                      </a:r>
                      <a:r>
                        <a:rPr lang="en-US" sz="1400" baseline="0" dirty="0" smtClean="0">
                          <a:solidFill>
                            <a:schemeClr val="tx1"/>
                          </a:solidFill>
                        </a:rPr>
                        <a:t> management</a:t>
                      </a:r>
                      <a:endParaRPr lang="en-US" sz="1400" dirty="0">
                        <a:solidFill>
                          <a:schemeClr val="tx1"/>
                        </a:solidFill>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solidFill>
                            <a:schemeClr val="tx1"/>
                          </a:solidFill>
                        </a:rPr>
                        <a:t>PMI</a:t>
                      </a:r>
                      <a:r>
                        <a:rPr lang="en-US" sz="1400" baseline="0" dirty="0" smtClean="0">
                          <a:solidFill>
                            <a:schemeClr val="tx1"/>
                          </a:solidFill>
                        </a:rPr>
                        <a:t> (Project Management Institute)or equivalent</a:t>
                      </a:r>
                      <a:endParaRPr lang="en-US" sz="1400" dirty="0">
                        <a:solidFill>
                          <a:schemeClr val="tx1"/>
                        </a:solidFill>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400" b="1" dirty="0" smtClean="0">
                          <a:solidFill>
                            <a:srgbClr val="000000"/>
                          </a:solidFill>
                          <a:effectLst/>
                          <a:latin typeface="+mn-lt"/>
                          <a:ea typeface="Calibri"/>
                          <a:cs typeface="Times New Roman"/>
                        </a:rPr>
                        <a:t>Desirable</a:t>
                      </a:r>
                      <a:endParaRPr lang="en-GB" sz="14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20299">
                <a:tc>
                  <a:txBody>
                    <a:bodyPr/>
                    <a:lstStyle/>
                    <a:p>
                      <a:pPr algn="ctr">
                        <a:lnSpc>
                          <a:spcPct val="115000"/>
                        </a:lnSpc>
                        <a:spcAft>
                          <a:spcPts val="0"/>
                        </a:spcAft>
                      </a:pPr>
                      <a:r>
                        <a:rPr lang="en-GB" sz="1400" dirty="0" smtClean="0">
                          <a:effectLst/>
                          <a:latin typeface="+mn-lt"/>
                          <a:ea typeface="Calibri"/>
                          <a:cs typeface="Times New Roman"/>
                        </a:rPr>
                        <a:t>01</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Government process reengineering</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err="1" smtClean="0"/>
                        <a:t>STeP</a:t>
                      </a:r>
                      <a:r>
                        <a:rPr lang="en-US" sz="1400" dirty="0" smtClean="0"/>
                        <a:t>-NISG</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20299">
                <a:tc>
                  <a:txBody>
                    <a:bodyPr/>
                    <a:lstStyle/>
                    <a:p>
                      <a:pPr algn="ctr">
                        <a:lnSpc>
                          <a:spcPct val="115000"/>
                        </a:lnSpc>
                        <a:spcAft>
                          <a:spcPts val="0"/>
                        </a:spcAft>
                      </a:pPr>
                      <a:r>
                        <a:rPr lang="en-GB" sz="1400" dirty="0" smtClean="0">
                          <a:effectLst/>
                          <a:latin typeface="+mn-lt"/>
                          <a:ea typeface="Calibri"/>
                          <a:cs typeface="Times New Roman"/>
                        </a:rPr>
                        <a:t>02</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Business Models and PPP, contract management</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err="1" smtClean="0"/>
                        <a:t>STeP</a:t>
                      </a:r>
                      <a:r>
                        <a:rPr lang="en-US" sz="1400" dirty="0" smtClean="0"/>
                        <a:t>-NISG</a:t>
                      </a:r>
                    </a:p>
                    <a:p>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Citizen Engagement Manager</a:t>
            </a:r>
          </a:p>
        </p:txBody>
      </p:sp>
      <p:sp>
        <p:nvSpPr>
          <p:cNvPr id="11" name="TextBox 10"/>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1C429586-57F5-2D4A-A0FF-3FDA2BD882CE}" type="datetime8">
              <a:rPr lang="en-GB" smtClean="0"/>
              <a:pPr/>
              <a:t>13/03/2014 15:41</a:t>
            </a:fld>
            <a:endParaRPr lang="en-US"/>
          </a:p>
        </p:txBody>
      </p:sp>
      <p:sp>
        <p:nvSpPr>
          <p:cNvPr id="12" name="TextBox 11"/>
          <p:cNvSpPr txBox="1"/>
          <p:nvPr/>
        </p:nvSpPr>
        <p:spPr>
          <a:xfrm>
            <a:off x="173789" y="6011469"/>
            <a:ext cx="2438839" cy="276999"/>
          </a:xfrm>
          <a:prstGeom prst="rect">
            <a:avLst/>
          </a:prstGeom>
          <a:noFill/>
        </p:spPr>
        <p:txBody>
          <a:bodyPr wrap="none" rtlCol="0">
            <a:spAutoFit/>
          </a:bodyPr>
          <a:lstStyle/>
          <a:p>
            <a:r>
              <a:rPr lang="en-US" sz="1200" i="1" dirty="0" smtClean="0">
                <a:solidFill>
                  <a:schemeClr val="bg1">
                    <a:lumMod val="50000"/>
                  </a:schemeClr>
                </a:solidFill>
              </a:rPr>
              <a:t>* No courses/certification identified</a:t>
            </a:r>
            <a:endParaRPr lang="en-US" sz="1200" i="1" dirty="0">
              <a:solidFill>
                <a:schemeClr val="bg1">
                  <a:lumMod val="50000"/>
                </a:schemeClr>
              </a:solidFill>
            </a:endParaRPr>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44</a:t>
            </a:fld>
            <a:endParaRPr lang="en-US"/>
          </a:p>
        </p:txBody>
      </p:sp>
    </p:spTree>
    <p:extLst>
      <p:ext uri="{BB962C8B-B14F-4D97-AF65-F5344CB8AC3E}">
        <p14:creationId xmlns:p14="http://schemas.microsoft.com/office/powerpoint/2010/main" xmlns="" val="2413042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Citizen Engagement Manager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1534286656"/>
              </p:ext>
            </p:extLst>
          </p:nvPr>
        </p:nvGraphicFramePr>
        <p:xfrm>
          <a:off x="294831" y="1221988"/>
          <a:ext cx="8482852" cy="4297680"/>
        </p:xfrm>
        <a:graphic>
          <a:graphicData uri="http://schemas.openxmlformats.org/drawingml/2006/table">
            <a:tbl>
              <a:tblPr firstRow="1" bandRow="1">
                <a:tableStyleId>{5C22544A-7EE6-4342-B048-85BDC9FD1C3A}</a:tableStyleId>
              </a:tblPr>
              <a:tblGrid>
                <a:gridCol w="821308"/>
                <a:gridCol w="7661544"/>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baseline="0" dirty="0" smtClean="0">
                          <a:latin typeface="+mn-lt"/>
                        </a:rPr>
                        <a:t>Citizen Engagement Framework for e-Governance projects (</a:t>
                      </a:r>
                      <a:r>
                        <a:rPr lang="en-US" sz="1200" baseline="0" dirty="0" err="1" smtClean="0">
                          <a:latin typeface="+mn-lt"/>
                        </a:rPr>
                        <a:t>DeitY</a:t>
                      </a:r>
                      <a:r>
                        <a:rPr lang="en-US" sz="1200" baseline="0" dirty="0" smtClean="0">
                          <a:latin typeface="+mn-lt"/>
                        </a:rPr>
                        <a:t>) </a:t>
                      </a:r>
                    </a:p>
                    <a:p>
                      <a:pPr marL="171450" lvl="0" indent="-171450" algn="l">
                        <a:buFont typeface="Arial"/>
                        <a:buChar char="•"/>
                      </a:pPr>
                      <a:r>
                        <a:rPr lang="en-US" sz="1200" baseline="0" dirty="0" smtClean="0">
                          <a:latin typeface="+mn-lt"/>
                        </a:rPr>
                        <a:t>Delphi Process (structured communication technique) </a:t>
                      </a:r>
                    </a:p>
                    <a:p>
                      <a:pPr marL="171450" lvl="0" indent="-171450" algn="l">
                        <a:buFont typeface="Arial"/>
                        <a:buChar char="•"/>
                      </a:pPr>
                      <a:r>
                        <a:rPr lang="en-US" sz="1200" baseline="0" dirty="0" smtClean="0">
                          <a:latin typeface="+mn-lt"/>
                        </a:rPr>
                        <a:t>Matrix Scoring and Ranking</a:t>
                      </a:r>
                    </a:p>
                    <a:p>
                      <a:pPr marL="171450" lvl="0" indent="-171450" algn="l">
                        <a:buFont typeface="Arial"/>
                        <a:buChar char="•"/>
                      </a:pPr>
                      <a:r>
                        <a:rPr lang="en-US" sz="1200" baseline="0" dirty="0" smtClean="0">
                          <a:latin typeface="+mn-lt"/>
                        </a:rPr>
                        <a:t>Citizen Report Card (CRC)</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New Media Websites, Portals, Social Media sites, Mobile access devices</a:t>
                      </a:r>
                    </a:p>
                  </a:txBody>
                  <a:tcPr/>
                </a:tc>
              </a:tr>
              <a:tr h="370840">
                <a:tc>
                  <a:txBody>
                    <a:bodyPr/>
                    <a:lstStyle/>
                    <a:p>
                      <a:r>
                        <a:rPr lang="en-US" sz="1200" b="1" dirty="0" smtClean="0"/>
                        <a:t>Proficiency in</a:t>
                      </a:r>
                      <a:endParaRPr lang="en-US" sz="1200" b="1" dirty="0"/>
                    </a:p>
                  </a:txBody>
                  <a:tcPr/>
                </a:tc>
                <a:tc>
                  <a:txBody>
                    <a:bodyPr/>
                    <a:lstStyle/>
                    <a:p>
                      <a:pPr marL="171450" lvl="0" indent="-171450" algn="l">
                        <a:buFont typeface="Arial"/>
                        <a:buChar char="•"/>
                      </a:pPr>
                      <a:r>
                        <a:rPr lang="en-US" sz="1200" baseline="0" dirty="0" smtClean="0">
                          <a:latin typeface="+mn-lt"/>
                        </a:rPr>
                        <a:t>Crowd Sourcing, Wikis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MS Office Tools (Power point, Excel, Word)</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lvl="0" indent="-171450" algn="l">
                        <a:buFont typeface="Arial"/>
                        <a:buChar char="•"/>
                      </a:pPr>
                      <a:r>
                        <a:rPr lang="en-US" sz="1200" dirty="0" smtClean="0">
                          <a:latin typeface="+mn-lt"/>
                        </a:rPr>
                        <a:t>IT Act 2000, IT Act amendments 2008, rules under IT Act</a:t>
                      </a:r>
                    </a:p>
                    <a:p>
                      <a:pPr marL="171450" lvl="0" indent="-171450" algn="l">
                        <a:buFont typeface="Arial"/>
                        <a:buChar char="•"/>
                      </a:pPr>
                      <a:r>
                        <a:rPr lang="en-US" sz="1200" dirty="0" smtClean="0">
                          <a:latin typeface="+mn-lt"/>
                        </a:rPr>
                        <a:t>IPR related laws, Indian Contract act – 1872, Right to Information Act – 2005</a:t>
                      </a:r>
                    </a:p>
                    <a:p>
                      <a:pPr marL="171450" lvl="0" indent="-171450" algn="l">
                        <a:buFont typeface="Arial"/>
                        <a:buChar char="•"/>
                      </a:pPr>
                      <a:r>
                        <a:rPr lang="en-US" sz="1200" baseline="0" dirty="0" smtClean="0">
                          <a:latin typeface="+mn-lt"/>
                        </a:rPr>
                        <a:t>Ministry / Department functions , Citizens Charter, General Financial Rules, National Capacity Building Frameworks (NCBF) from </a:t>
                      </a:r>
                      <a:r>
                        <a:rPr lang="en-US" sz="1200" baseline="0" dirty="0" err="1" smtClean="0">
                          <a:latin typeface="+mn-lt"/>
                        </a:rPr>
                        <a:t>MoPR</a:t>
                      </a:r>
                      <a:endParaRPr lang="en-US" sz="1200" baseline="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Existing Citizen Engagement Models and mechanism in other countries such as USA, Canada, Norway, UK, Australia</a:t>
                      </a:r>
                    </a:p>
                    <a:p>
                      <a:pPr marL="171450" lvl="0" indent="-171450" algn="l">
                        <a:buFont typeface="Arial"/>
                        <a:buChar char="•"/>
                      </a:pPr>
                      <a:r>
                        <a:rPr lang="en-US" sz="1200" baseline="0" dirty="0" smtClean="0">
                          <a:latin typeface="+mn-lt"/>
                        </a:rPr>
                        <a:t>e-Governance Lifecycle, SDLC, RAD</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a:t>
                      </a:r>
                      <a:endParaRPr lang="en-US" sz="1200" baseline="0" dirty="0" smtClean="0">
                        <a:latin typeface="+mn-lt"/>
                      </a:endParaRP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Big Data,  New and emerging technologies for example- Predictive Analytics, Biometric Authentication Methods, Consumer </a:t>
                      </a:r>
                      <a:r>
                        <a:rPr lang="en-US" sz="1200" baseline="0" dirty="0" err="1" smtClean="0">
                          <a:latin typeface="+mn-lt"/>
                        </a:rPr>
                        <a:t>Telematics</a:t>
                      </a:r>
                      <a:r>
                        <a:rPr lang="en-US" sz="1200" baseline="0" dirty="0" smtClean="0">
                          <a:latin typeface="+mn-lt"/>
                        </a:rPr>
                        <a:t>, Gesture Control</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Cognitive learning methods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EBCB0E16-0B53-EA48-AD93-8C9B7A8C30D6}" type="datetime8">
              <a:rPr lang="en-GB" smtClean="0"/>
              <a:pPr/>
              <a:t>13/03/2014 15:41</a:t>
            </a:fld>
            <a:endParaRPr lang="en-US"/>
          </a:p>
        </p:txBody>
      </p:sp>
      <p:sp>
        <p:nvSpPr>
          <p:cNvPr id="7" name="Footer Placeholder 6"/>
          <p:cNvSpPr>
            <a:spLocks noGrp="1"/>
          </p:cNvSpPr>
          <p:nvPr>
            <p:ph type="ftr" sz="quarter" idx="11"/>
          </p:nvPr>
        </p:nvSpPr>
        <p:spPr/>
        <p:txBody>
          <a:bodyPr/>
          <a:lstStyle/>
          <a:p>
            <a:r>
              <a:rPr lang="en-US" smtClean="0"/>
              <a:t>eGCF DRAFT version 0.17</a:t>
            </a:r>
            <a:endParaRPr lang="en-US"/>
          </a:p>
        </p:txBody>
      </p:sp>
      <p:sp>
        <p:nvSpPr>
          <p:cNvPr id="9" name="Slide Number Placeholder 8"/>
          <p:cNvSpPr>
            <a:spLocks noGrp="1"/>
          </p:cNvSpPr>
          <p:nvPr>
            <p:ph type="sldNum" sz="quarter" idx="12"/>
          </p:nvPr>
        </p:nvSpPr>
        <p:spPr/>
        <p:txBody>
          <a:bodyPr/>
          <a:lstStyle/>
          <a:p>
            <a:fld id="{E3EFD1F4-A990-484A-9B18-0972B4C33AF0}" type="slidenum">
              <a:rPr lang="en-US" smtClean="0"/>
              <a:pPr/>
              <a:t>45</a:t>
            </a:fld>
            <a:endParaRPr lang="en-US"/>
          </a:p>
        </p:txBody>
      </p:sp>
    </p:spTree>
    <p:extLst>
      <p:ext uri="{BB962C8B-B14F-4D97-AF65-F5344CB8AC3E}">
        <p14:creationId xmlns:p14="http://schemas.microsoft.com/office/powerpoint/2010/main" xmlns="" val="7391559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7224" y="3285038"/>
            <a:ext cx="3773990" cy="584776"/>
          </a:xfrm>
          <a:prstGeom prst="rect">
            <a:avLst/>
          </a:prstGeom>
          <a:ln/>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Commercial Manager</a:t>
            </a:r>
            <a:endParaRPr lang="en-US" sz="3200" dirty="0"/>
          </a:p>
        </p:txBody>
      </p:sp>
      <p:sp>
        <p:nvSpPr>
          <p:cNvPr id="4" name="TextBox 3"/>
          <p:cNvSpPr txBox="1"/>
          <p:nvPr/>
        </p:nvSpPr>
        <p:spPr>
          <a:xfrm>
            <a:off x="3964360" y="2624293"/>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64864334-88C0-5346-BBCF-CBA6F0D189E6}"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46</a:t>
            </a:fld>
            <a:endParaRPr lang="en-US"/>
          </a:p>
        </p:txBody>
      </p:sp>
    </p:spTree>
    <p:extLst>
      <p:ext uri="{BB962C8B-B14F-4D97-AF65-F5344CB8AC3E}">
        <p14:creationId xmlns:p14="http://schemas.microsoft.com/office/powerpoint/2010/main" xmlns="" val="257593331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3789" y="944397"/>
            <a:ext cx="8621317" cy="5334197"/>
          </a:xfrm>
          <a:prstGeom prst="rect">
            <a:avLst/>
          </a:prstGeom>
          <a:ln>
            <a:solidFill>
              <a:schemeClr val="accent2">
                <a:lumMod val="75000"/>
              </a:schemeClr>
            </a:solidFill>
          </a:ln>
        </p:spPr>
        <p:style>
          <a:lnRef idx="2">
            <a:schemeClr val="accent2"/>
          </a:lnRef>
          <a:fillRef idx="1">
            <a:schemeClr val="lt1"/>
          </a:fillRef>
          <a:effectRef idx="0">
            <a:schemeClr val="accent2"/>
          </a:effectRef>
          <a:fontRef idx="minor">
            <a:schemeClr val="dk1"/>
          </a:fontRef>
        </p:style>
        <p:txBody>
          <a:bodyPr wrap="square" rtlCol="0">
            <a:normAutofit fontScale="62500" lnSpcReduction="20000"/>
          </a:bodyPr>
          <a:lstStyle/>
          <a:p>
            <a:r>
              <a:rPr lang="en-US" sz="2000" dirty="0" smtClean="0"/>
              <a:t>An ‘Commercial Manager’ is a person who</a:t>
            </a:r>
          </a:p>
          <a:p>
            <a:endParaRPr lang="en-US" sz="2000" dirty="0" smtClean="0"/>
          </a:p>
          <a:p>
            <a:endParaRPr lang="en-US" sz="2000" dirty="0"/>
          </a:p>
          <a:p>
            <a:pPr marL="457200" indent="-457200">
              <a:buFont typeface="+mj-lt"/>
              <a:buAutoNum type="arabicPeriod"/>
            </a:pPr>
            <a:r>
              <a:rPr lang="en-US" sz="2000" dirty="0" smtClean="0"/>
              <a:t>Manages all commercial aspects of e-Governance project/</a:t>
            </a:r>
            <a:r>
              <a:rPr lang="en-US" sz="2000" dirty="0" err="1" smtClean="0"/>
              <a:t>programmes</a:t>
            </a:r>
            <a:r>
              <a:rPr lang="en-US" sz="2000" dirty="0" smtClean="0"/>
              <a:t> (including </a:t>
            </a:r>
            <a:r>
              <a:rPr lang="en-US" sz="2000" dirty="0"/>
              <a:t>contractual </a:t>
            </a:r>
            <a:r>
              <a:rPr lang="en-US" sz="2000" dirty="0" smtClean="0"/>
              <a:t>relationships) as per the guidance and policies defined by the leadership</a:t>
            </a:r>
          </a:p>
          <a:p>
            <a:pPr marL="457200" indent="-457200">
              <a:buFont typeface="+mj-lt"/>
              <a:buAutoNum type="arabicPeriod"/>
            </a:pPr>
            <a:endParaRPr lang="en-US" sz="2000" dirty="0"/>
          </a:p>
          <a:p>
            <a:pPr lvl="1"/>
            <a:r>
              <a:rPr lang="en-US" sz="2000" dirty="0" smtClean="0"/>
              <a:t>Activities include:</a:t>
            </a:r>
          </a:p>
          <a:p>
            <a:pPr marL="457200" indent="-457200">
              <a:buFont typeface="+mj-lt"/>
              <a:buAutoNum type="arabicPeriod"/>
            </a:pPr>
            <a:endParaRPr lang="en-US" sz="2000" dirty="0"/>
          </a:p>
          <a:p>
            <a:pPr marL="1371600" lvl="2" indent="-457200">
              <a:buFont typeface="+mj-lt"/>
              <a:buAutoNum type="alphaLcPeriod"/>
            </a:pPr>
            <a:r>
              <a:rPr lang="en-US" sz="2000" dirty="0" smtClean="0"/>
              <a:t>Plan budget during DPR and thereafter</a:t>
            </a:r>
          </a:p>
          <a:p>
            <a:pPr marL="1371600" lvl="2" indent="-457200">
              <a:buFont typeface="+mj-lt"/>
              <a:buAutoNum type="alphaLcPeriod"/>
            </a:pPr>
            <a:r>
              <a:rPr lang="en-US" sz="2000" dirty="0" smtClean="0"/>
              <a:t>Submit Utilization Certificates in a timely manner</a:t>
            </a:r>
          </a:p>
          <a:p>
            <a:pPr marL="1371600" lvl="2" indent="-457200">
              <a:buFont typeface="+mj-lt"/>
              <a:buAutoNum type="alphaLcPeriod"/>
            </a:pPr>
            <a:r>
              <a:rPr lang="en-US" sz="2000" dirty="0" smtClean="0"/>
              <a:t>Manage to get ACA and GIA funds from the relevant authorities and track target </a:t>
            </a:r>
            <a:r>
              <a:rPr lang="en-US" sz="2000" dirty="0" err="1" smtClean="0"/>
              <a:t>vs</a:t>
            </a:r>
            <a:r>
              <a:rPr lang="en-US" sz="2000" dirty="0" smtClean="0"/>
              <a:t> actuals</a:t>
            </a:r>
          </a:p>
          <a:p>
            <a:pPr marL="1371600" lvl="2" indent="-457200">
              <a:buFont typeface="+mj-lt"/>
              <a:buAutoNum type="alphaLcPeriod"/>
            </a:pPr>
            <a:r>
              <a:rPr lang="en-US" sz="2000" dirty="0" smtClean="0"/>
              <a:t>Develop financial modeling for sustainable operations post go-live</a:t>
            </a:r>
          </a:p>
          <a:p>
            <a:pPr marL="1371600" lvl="2" indent="-457200">
              <a:buFont typeface="+mj-lt"/>
              <a:buAutoNum type="alphaLcPeriod"/>
            </a:pPr>
            <a:r>
              <a:rPr lang="en-US" sz="2000" dirty="0" smtClean="0"/>
              <a:t>Support financial audit</a:t>
            </a:r>
          </a:p>
          <a:p>
            <a:pPr marL="1371600" lvl="2" indent="-457200">
              <a:buFont typeface="+mj-lt"/>
              <a:buAutoNum type="alphaLcPeriod"/>
            </a:pPr>
            <a:r>
              <a:rPr lang="en-US" sz="2000" dirty="0" smtClean="0"/>
              <a:t>Plan for Capital Expense for technology infrastructure refresh</a:t>
            </a:r>
          </a:p>
          <a:p>
            <a:pPr marL="1371600" lvl="2" indent="-457200">
              <a:buFont typeface="+mj-lt"/>
              <a:buAutoNum type="alphaLcPeriod"/>
            </a:pPr>
            <a:r>
              <a:rPr lang="en-US" sz="2000" dirty="0" smtClean="0"/>
              <a:t>Plan for Operational Expenses to ensure working capital</a:t>
            </a:r>
          </a:p>
          <a:p>
            <a:pPr marL="1371600" lvl="2" indent="-457200">
              <a:buFont typeface="+mj-lt"/>
              <a:buAutoNum type="alphaLcPeriod"/>
            </a:pPr>
            <a:r>
              <a:rPr lang="en-US" sz="2000" dirty="0" smtClean="0"/>
              <a:t>Levy </a:t>
            </a:r>
            <a:r>
              <a:rPr lang="en-US" sz="2000" dirty="0"/>
              <a:t>Service charges for the services provided </a:t>
            </a:r>
            <a:r>
              <a:rPr lang="en-US" sz="2000" dirty="0" smtClean="0"/>
              <a:t>(as applicable under </a:t>
            </a:r>
            <a:r>
              <a:rPr lang="en-US" sz="2000" dirty="0"/>
              <a:t>the </a:t>
            </a:r>
            <a:r>
              <a:rPr lang="en-US" sz="2000" dirty="0" smtClean="0"/>
              <a:t>scheme)</a:t>
            </a:r>
          </a:p>
          <a:p>
            <a:pPr marL="1371600" lvl="2" indent="-457200">
              <a:buFont typeface="+mj-lt"/>
              <a:buAutoNum type="alphaLcPeriod"/>
            </a:pPr>
            <a:r>
              <a:rPr lang="en-US" sz="2000" dirty="0" smtClean="0"/>
              <a:t>Provide support in validating change requests </a:t>
            </a:r>
          </a:p>
          <a:p>
            <a:pPr marL="1371600" lvl="2" indent="-457200">
              <a:buFont typeface="+mj-lt"/>
              <a:buAutoNum type="alphaLcPeriod"/>
            </a:pPr>
            <a:r>
              <a:rPr lang="en-US" sz="2000" dirty="0" smtClean="0"/>
              <a:t>Ensure service penalties (as per the SLAs) are applied as applicable</a:t>
            </a:r>
            <a:endParaRPr lang="en-US" sz="2000" dirty="0"/>
          </a:p>
          <a:p>
            <a:pPr lvl="2"/>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Oversees procurement </a:t>
            </a:r>
            <a:r>
              <a:rPr lang="en-US" sz="2000" dirty="0"/>
              <a:t>and contract work, advises </a:t>
            </a:r>
            <a:r>
              <a:rPr lang="en-US" sz="2000" dirty="0" smtClean="0"/>
              <a:t>leadership (Leader, CIO) </a:t>
            </a:r>
            <a:r>
              <a:rPr lang="en-US" sz="2000" dirty="0"/>
              <a:t>on these and related things; </a:t>
            </a:r>
          </a:p>
          <a:p>
            <a:pPr marL="457200" indent="-457200">
              <a:buFont typeface="+mj-lt"/>
              <a:buAutoNum type="arabicPeriod"/>
            </a:pPr>
            <a:endParaRPr lang="en-US" sz="2000" dirty="0" smtClean="0"/>
          </a:p>
          <a:p>
            <a:pPr marL="457200" indent="-457200">
              <a:buFont typeface="+mj-lt"/>
              <a:buAutoNum type="arabicPeriod"/>
            </a:pPr>
            <a:r>
              <a:rPr lang="en-US" sz="2000" dirty="0" smtClean="0"/>
              <a:t>Negotiates contracts </a:t>
            </a:r>
            <a:r>
              <a:rPr lang="en-US" sz="2000" dirty="0"/>
              <a:t>according to </a:t>
            </a:r>
            <a:r>
              <a:rPr lang="en-US" sz="2000" dirty="0" smtClean="0"/>
              <a:t>the principles </a:t>
            </a:r>
            <a:r>
              <a:rPr lang="en-US" sz="2000" dirty="0"/>
              <a:t>of commercial risk </a:t>
            </a:r>
            <a:r>
              <a:rPr lang="en-US" sz="2000" dirty="0" smtClean="0"/>
              <a:t>management;</a:t>
            </a:r>
          </a:p>
          <a:p>
            <a:pPr marL="457200" indent="-457200">
              <a:buFont typeface="+mj-lt"/>
              <a:buAutoNum type="arabicPeriod"/>
            </a:pPr>
            <a:endParaRPr lang="en-US" sz="2000" dirty="0"/>
          </a:p>
          <a:p>
            <a:pPr marL="457200" indent="-457200">
              <a:buFont typeface="+mj-lt"/>
              <a:buAutoNum type="arabicPeriod"/>
            </a:pPr>
            <a:r>
              <a:rPr lang="en-US" sz="2000" dirty="0" smtClean="0"/>
              <a:t>Develops operational relationships with vendors/suppliers</a:t>
            </a:r>
            <a:r>
              <a:rPr lang="en-US" sz="2000" dirty="0"/>
              <a:t> </a:t>
            </a:r>
            <a:r>
              <a:rPr lang="en-US" sz="2000" dirty="0" smtClean="0"/>
              <a:t>and gains materials/resources</a:t>
            </a:r>
            <a:r>
              <a:rPr lang="en-US" sz="2000" dirty="0"/>
              <a:t>. Keeps commercial operations and relationships </a:t>
            </a:r>
            <a:r>
              <a:rPr lang="en-US" sz="2000" dirty="0" smtClean="0"/>
              <a:t>accurate;</a:t>
            </a:r>
          </a:p>
          <a:p>
            <a:pPr marL="457200" indent="-457200">
              <a:buFont typeface="+mj-lt"/>
              <a:buAutoNum type="arabicPeriod"/>
            </a:pPr>
            <a:endParaRPr lang="en-US" sz="2000" dirty="0" smtClean="0"/>
          </a:p>
          <a:p>
            <a:pPr marL="457200" indent="-457200">
              <a:buFont typeface="+mj-lt"/>
              <a:buAutoNum type="arabicPeriod"/>
            </a:pPr>
            <a:r>
              <a:rPr lang="en-US" sz="2000" dirty="0" smtClean="0"/>
              <a:t>Continuously </a:t>
            </a:r>
            <a:r>
              <a:rPr lang="en-US" sz="2000" dirty="0"/>
              <a:t>works to strategically expand, preserve or </a:t>
            </a:r>
            <a:r>
              <a:rPr lang="en-US" sz="2000" dirty="0" smtClean="0"/>
              <a:t>improve Government </a:t>
            </a:r>
            <a:r>
              <a:rPr lang="en-US" sz="2000" dirty="0"/>
              <a:t>procedures, standards or policies while sticking to business </a:t>
            </a:r>
            <a:r>
              <a:rPr lang="en-US" sz="2000" dirty="0" smtClean="0"/>
              <a:t>ethics </a:t>
            </a:r>
            <a:r>
              <a:rPr lang="en-US" sz="2000" dirty="0"/>
              <a:t>and regulatory </a:t>
            </a:r>
            <a:r>
              <a:rPr lang="en-US" sz="2000" dirty="0" smtClean="0"/>
              <a:t>guidelines;</a:t>
            </a:r>
          </a:p>
          <a:p>
            <a:pPr marL="457200" indent="-457200">
              <a:buFont typeface="+mj-lt"/>
              <a:buAutoNum type="arabicPeriod"/>
            </a:pPr>
            <a:endParaRPr lang="en-US" sz="2000" dirty="0"/>
          </a:p>
          <a:p>
            <a:pPr marL="457200" indent="-457200">
              <a:buFont typeface="+mj-lt"/>
              <a:buAutoNum type="arabicPeriod"/>
            </a:pPr>
            <a:r>
              <a:rPr lang="en-US" sz="2000" dirty="0" smtClean="0"/>
              <a:t>Keeps the leadership informed about the day to day running of e-Governance related commercial operations;</a:t>
            </a:r>
          </a:p>
          <a:p>
            <a:pPr marL="457200" indent="-457200">
              <a:buFont typeface="+mj-lt"/>
              <a:buAutoNum type="arabicPeriod"/>
            </a:pPr>
            <a:endParaRPr lang="en-US" sz="2000" dirty="0" smtClean="0"/>
          </a:p>
          <a:p>
            <a:pPr marL="457200" indent="-457200">
              <a:buFont typeface="+mj-lt"/>
              <a:buAutoNum type="arabicPeriod"/>
            </a:pPr>
            <a:r>
              <a:rPr lang="en-US" sz="2000" dirty="0" smtClean="0"/>
              <a:t>Helps in the preparation of RFPs, tenders, </a:t>
            </a:r>
            <a:r>
              <a:rPr lang="en-US" sz="2000" dirty="0" err="1" smtClean="0"/>
              <a:t>eTenders</a:t>
            </a:r>
            <a:r>
              <a:rPr lang="en-US" sz="2000" dirty="0" smtClean="0"/>
              <a:t> and specifications.</a:t>
            </a:r>
          </a:p>
          <a:p>
            <a:pPr marL="457200" indent="-457200">
              <a:buFont typeface="+mj-lt"/>
              <a:buAutoNum type="arabicPeriod"/>
            </a:pPr>
            <a:endParaRPr lang="en-US" sz="2000" dirty="0"/>
          </a:p>
          <a:p>
            <a:endParaRPr lang="en-US" sz="2000" dirty="0"/>
          </a:p>
          <a:p>
            <a:endParaRPr lang="en-US" sz="2000" dirty="0" smtClean="0"/>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Commercial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5DD92A3F-521C-1E4F-9E1F-991847C2B9CC}"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47</a:t>
            </a:fld>
            <a:endParaRPr lang="en-US"/>
          </a:p>
        </p:txBody>
      </p:sp>
    </p:spTree>
    <p:extLst>
      <p:ext uri="{BB962C8B-B14F-4D97-AF65-F5344CB8AC3E}">
        <p14:creationId xmlns:p14="http://schemas.microsoft.com/office/powerpoint/2010/main" xmlns="" val="15178144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765403017"/>
              </p:ext>
            </p:extLst>
          </p:nvPr>
        </p:nvGraphicFramePr>
        <p:xfrm>
          <a:off x="474680" y="1397335"/>
          <a:ext cx="3733292" cy="3097884"/>
        </p:xfrm>
        <a:graphic>
          <a:graphicData uri="http://schemas.openxmlformats.org/drawingml/2006/table">
            <a:tbl>
              <a:tblPr firstRow="1" bandRow="1">
                <a:tableStyleId>{F2DE63D5-997A-4646-A377-4702673A728D}</a:tableStyleId>
              </a:tblPr>
              <a:tblGrid>
                <a:gridCol w="885562"/>
                <a:gridCol w="2847730"/>
              </a:tblGrid>
              <a:tr h="305472">
                <a:tc gridSpan="2">
                  <a:txBody>
                    <a:bodyPr/>
                    <a:lstStyle/>
                    <a:p>
                      <a:r>
                        <a:rPr lang="en-US" sz="1200" dirty="0" smtClean="0">
                          <a:latin typeface="+mn-lt"/>
                        </a:rPr>
                        <a:t>Professional Skills (refer to the skills description)</a:t>
                      </a:r>
                      <a:endParaRPr lang="en-US" sz="1200" dirty="0">
                        <a:latin typeface="+mn-lt"/>
                      </a:endParaRPr>
                    </a:p>
                  </a:txBody>
                  <a:tcPr marL="68580" marR="68580">
                    <a:solidFill>
                      <a:srgbClr val="008000"/>
                    </a:solidFill>
                  </a:tcPr>
                </a:tc>
                <a:tc hMerge="1">
                  <a:txBody>
                    <a:bodyPr/>
                    <a:lstStyle/>
                    <a:p>
                      <a:endParaRPr lang="en-US" dirty="0"/>
                    </a:p>
                  </a:txBody>
                  <a:tcPr/>
                </a:tc>
              </a:tr>
              <a:tr h="236848">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331573">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Procurement</a:t>
                      </a:r>
                      <a:endParaRPr lang="en-GB" sz="1800" dirty="0">
                        <a:effectLst/>
                        <a:latin typeface="+mn-lt"/>
                        <a:ea typeface="Calibri"/>
                        <a:cs typeface="Times New Roman"/>
                      </a:endParaRPr>
                    </a:p>
                  </a:txBody>
                  <a:tcPr marL="0" marR="0" marT="0" marB="0">
                    <a:noFill/>
                  </a:tcPr>
                </a:tc>
              </a:tr>
              <a:tr h="331573">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P.02</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Financial management of IT</a:t>
                      </a:r>
                      <a:endParaRPr lang="en-GB" sz="1200" dirty="0">
                        <a:effectLst/>
                        <a:latin typeface="+mn-lt"/>
                        <a:ea typeface="Calibri"/>
                        <a:cs typeface="Times New Roman"/>
                      </a:endParaRPr>
                    </a:p>
                  </a:txBody>
                  <a:tcPr marL="0" marR="0" marT="0" marB="0">
                    <a:noFill/>
                  </a:tcPr>
                </a:tc>
              </a:tr>
              <a:tr h="240826">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P.03</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Contract</a:t>
                      </a:r>
                      <a:r>
                        <a:rPr lang="en-GB" sz="1200" baseline="0" dirty="0" smtClean="0">
                          <a:effectLst/>
                          <a:latin typeface="+mn-lt"/>
                          <a:ea typeface="Calibri"/>
                          <a:cs typeface="Times New Roman"/>
                        </a:rPr>
                        <a:t> management</a:t>
                      </a:r>
                      <a:endParaRPr lang="en-GB" sz="1800" dirty="0">
                        <a:effectLst/>
                        <a:latin typeface="+mn-lt"/>
                        <a:ea typeface="Calibri"/>
                        <a:cs typeface="Times New Roman"/>
                      </a:endParaRPr>
                    </a:p>
                  </a:txBody>
                  <a:tcPr marL="0" marR="0" marT="0" marB="0">
                    <a:noFill/>
                  </a:tcPr>
                </a:tc>
              </a:tr>
              <a:tr h="234195">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P.04</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Asset</a:t>
                      </a:r>
                      <a:r>
                        <a:rPr lang="en-GB" sz="1200" baseline="0" dirty="0" smtClean="0">
                          <a:effectLst/>
                          <a:latin typeface="+mn-lt"/>
                          <a:ea typeface="Calibri"/>
                          <a:cs typeface="Times New Roman"/>
                        </a:rPr>
                        <a:t> management</a:t>
                      </a:r>
                      <a:endParaRPr lang="en-GB" sz="1800" dirty="0">
                        <a:effectLst/>
                        <a:latin typeface="+mn-lt"/>
                        <a:ea typeface="Calibri"/>
                        <a:cs typeface="Times New Roman"/>
                      </a:endParaRPr>
                    </a:p>
                  </a:txBody>
                  <a:tcPr marL="0" marR="0" marT="0" marB="0">
                    <a:noFill/>
                  </a:tcPr>
                </a:tc>
              </a:tr>
              <a:tr h="234195">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P.05</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US" sz="1200" dirty="0" smtClean="0">
                          <a:effectLst/>
                          <a:latin typeface="+mn-lt"/>
                          <a:ea typeface="Calibri"/>
                          <a:cs typeface="Times New Roman"/>
                        </a:rPr>
                        <a:t>Quality assurance</a:t>
                      </a:r>
                    </a:p>
                  </a:txBody>
                  <a:tcPr marL="0" marR="0" marT="0" marB="0">
                    <a:noFill/>
                  </a:tcPr>
                </a:tc>
              </a:tr>
              <a:tr h="234195">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P.06</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Supplier</a:t>
                      </a:r>
                      <a:r>
                        <a:rPr lang="en-GB" sz="1200" baseline="0" dirty="0" smtClean="0">
                          <a:effectLst/>
                          <a:latin typeface="+mn-lt"/>
                          <a:ea typeface="Calibri"/>
                          <a:cs typeface="Times New Roman"/>
                        </a:rPr>
                        <a:t> relationship management</a:t>
                      </a:r>
                      <a:endParaRPr lang="en-GB" sz="1800" dirty="0">
                        <a:effectLst/>
                        <a:latin typeface="+mn-lt"/>
                        <a:ea typeface="Calibri"/>
                        <a:cs typeface="Times New Roman"/>
                      </a:endParaRPr>
                    </a:p>
                  </a:txBody>
                  <a:tcPr marL="0" marR="0" marT="0" marB="0">
                    <a:noFill/>
                  </a:tcPr>
                </a:tc>
              </a:tr>
              <a:tr h="235301">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P.07</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Service level</a:t>
                      </a:r>
                      <a:r>
                        <a:rPr lang="en-GB" sz="1200" baseline="0" dirty="0" smtClean="0">
                          <a:effectLst/>
                          <a:latin typeface="+mn-lt"/>
                          <a:ea typeface="Calibri"/>
                          <a:cs typeface="Times New Roman"/>
                        </a:rPr>
                        <a:t> management</a:t>
                      </a:r>
                      <a:endParaRPr lang="en-GB" sz="1200" dirty="0">
                        <a:effectLst/>
                        <a:latin typeface="+mn-lt"/>
                        <a:ea typeface="Calibri"/>
                        <a:cs typeface="Times New Roman"/>
                      </a:endParaRPr>
                    </a:p>
                  </a:txBody>
                  <a:tcPr marL="0" marR="0" marT="0" marB="0">
                    <a:noFill/>
                  </a:tcPr>
                </a:tc>
              </a:tr>
              <a:tr h="234195">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45316">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D.1</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Project management</a:t>
                      </a:r>
                      <a:endParaRPr lang="en-GB" sz="1800" dirty="0">
                        <a:effectLst/>
                        <a:latin typeface="+mn-lt"/>
                        <a:ea typeface="Calibri"/>
                        <a:cs typeface="Times New Roman"/>
                      </a:endParaRPr>
                    </a:p>
                  </a:txBody>
                  <a:tcPr marL="0" marR="0" marT="0" marB="0">
                    <a:noFill/>
                  </a:tcPr>
                </a:tc>
              </a:tr>
              <a:tr h="234195">
                <a:tc>
                  <a:txBody>
                    <a:bodyPr/>
                    <a:lstStyle/>
                    <a:p>
                      <a:pPr algn="ctr">
                        <a:lnSpc>
                          <a:spcPct val="115000"/>
                        </a:lnSpc>
                        <a:spcAft>
                          <a:spcPts val="0"/>
                        </a:spcAft>
                      </a:pPr>
                      <a:r>
                        <a:rPr lang="en-GB" sz="1200" dirty="0" err="1" smtClean="0">
                          <a:effectLst/>
                          <a:latin typeface="+mn-lt"/>
                          <a:ea typeface="Calibri"/>
                          <a:cs typeface="Times New Roman"/>
                        </a:rPr>
                        <a:t>CmM</a:t>
                      </a:r>
                      <a:r>
                        <a:rPr lang="en-GB" sz="1200" dirty="0" smtClean="0">
                          <a:effectLst/>
                          <a:latin typeface="+mn-lt"/>
                          <a:ea typeface="Calibri"/>
                          <a:cs typeface="Times New Roman"/>
                        </a:rPr>
                        <a:t> </a:t>
                      </a:r>
                      <a:r>
                        <a:rPr lang="en-GB" sz="1200" dirty="0">
                          <a:effectLst/>
                          <a:latin typeface="+mn-lt"/>
                          <a:ea typeface="Calibri"/>
                          <a:cs typeface="Times New Roman"/>
                        </a:rPr>
                        <a:t>D.2</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Business process improvement</a:t>
                      </a:r>
                      <a:endParaRPr lang="en-GB" sz="1200" dirty="0">
                        <a:effectLst/>
                        <a:latin typeface="+mn-lt"/>
                        <a:ea typeface="Calibri"/>
                        <a:cs typeface="Times New Roman"/>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1740381784"/>
              </p:ext>
            </p:extLst>
          </p:nvPr>
        </p:nvGraphicFramePr>
        <p:xfrm>
          <a:off x="4477696" y="1365707"/>
          <a:ext cx="4002394" cy="4148390"/>
        </p:xfrm>
        <a:graphic>
          <a:graphicData uri="http://schemas.openxmlformats.org/drawingml/2006/table">
            <a:tbl>
              <a:tblPr firstRow="1" bandRow="1">
                <a:tableStyleId>{F2DE63D5-997A-4646-A377-4702673A728D}</a:tableStyleId>
              </a:tblPr>
              <a:tblGrid>
                <a:gridCol w="288541"/>
                <a:gridCol w="2022178"/>
                <a:gridCol w="1691675"/>
              </a:tblGrid>
              <a:tr h="349611">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28927">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79483">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Times New Roman"/>
                          <a:cs typeface="Times New Roman"/>
                        </a:rPr>
                        <a:t>Detailed Project Report for e-Governance Projects</a:t>
                      </a: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 (</a:t>
                      </a:r>
                      <a:r>
                        <a:rPr lang="en-US" sz="1200" dirty="0" err="1" smtClean="0"/>
                        <a:t>Specialised</a:t>
                      </a:r>
                      <a:r>
                        <a:rPr lang="en-US" sz="1200" dirty="0" smtClean="0"/>
                        <a:t> Training</a:t>
                      </a:r>
                      <a:r>
                        <a:rPr lang="en-US" sz="1200" baseline="0" dirty="0" smtClean="0"/>
                        <a:t> for </a:t>
                      </a:r>
                      <a:r>
                        <a:rPr lang="en-US" sz="1200" baseline="0" dirty="0" err="1" smtClean="0"/>
                        <a:t>eGovernance</a:t>
                      </a:r>
                      <a:r>
                        <a:rPr lang="en-US" sz="1200" baseline="0" dirty="0" smtClean="0"/>
                        <a:t> Program – National Institute for Smart Governance)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mn-lt"/>
                          <a:ea typeface="Times New Roman"/>
                          <a:cs typeface="Times New Roman"/>
                        </a:rPr>
                        <a:t>Request for Proposal for e-Governance Projects</a:t>
                      </a: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effectLst/>
                          <a:latin typeface="+mn-lt"/>
                          <a:ea typeface="Times New Roman"/>
                          <a:cs typeface="Times New Roman"/>
                        </a:rPr>
                        <a:t>Regulatory Framework for e-Governance projects </a:t>
                      </a:r>
                      <a:endParaRPr lang="en-US" sz="1200" b="0" dirty="0" smtClean="0">
                        <a:effectLst/>
                        <a:latin typeface="+mn-lt"/>
                        <a:ea typeface="Times New Roman"/>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effectLst/>
                          <a:latin typeface="+mn-lt"/>
                          <a:ea typeface="Times New Roman"/>
                          <a:cs typeface="Times New Roman"/>
                        </a:rPr>
                        <a:t>Business Models &amp; Public Private Partnerships </a:t>
                      </a:r>
                      <a:endParaRPr lang="en-US" sz="1200" b="0" dirty="0" smtClean="0">
                        <a:effectLst/>
                        <a:latin typeface="+mn-lt"/>
                        <a:ea typeface="Times New Roman"/>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63318">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Project management</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 NISG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12" name="Rounded Rectangle 11"/>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Commercial Manager</a:t>
            </a:r>
          </a:p>
        </p:txBody>
      </p:sp>
      <p:sp>
        <p:nvSpPr>
          <p:cNvPr id="13" name="TextBox 12"/>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8BEDD9D7-02CD-2A4F-9855-EC39AE897B8D}"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48</a:t>
            </a:fld>
            <a:endParaRPr lang="en-US"/>
          </a:p>
        </p:txBody>
      </p:sp>
    </p:spTree>
    <p:extLst>
      <p:ext uri="{BB962C8B-B14F-4D97-AF65-F5344CB8AC3E}">
        <p14:creationId xmlns:p14="http://schemas.microsoft.com/office/powerpoint/2010/main" xmlns="" val="34926192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Commercial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xmlns="" val="2706341721"/>
              </p:ext>
            </p:extLst>
          </p:nvPr>
        </p:nvGraphicFramePr>
        <p:xfrm>
          <a:off x="294831" y="1021464"/>
          <a:ext cx="8482852" cy="5029200"/>
        </p:xfrm>
        <a:graphic>
          <a:graphicData uri="http://schemas.openxmlformats.org/drawingml/2006/table">
            <a:tbl>
              <a:tblPr firstRow="1" bandRow="1">
                <a:tableStyleId>{5C22544A-7EE6-4342-B048-85BDC9FD1C3A}</a:tableStyleId>
              </a:tblPr>
              <a:tblGrid>
                <a:gridCol w="1052233"/>
                <a:gridCol w="7430619"/>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baseline="0" dirty="0" smtClean="0">
                          <a:latin typeface="+mn-lt"/>
                        </a:rPr>
                        <a:t>PPP model (</a:t>
                      </a:r>
                      <a:r>
                        <a:rPr lang="en-US" sz="1200" dirty="0" smtClean="0">
                          <a:latin typeface="+mn-lt"/>
                        </a:rPr>
                        <a:t>BOO/BOOT Service Contracts,</a:t>
                      </a:r>
                      <a:r>
                        <a:rPr lang="en-US" sz="1200" baseline="0" dirty="0" smtClean="0">
                          <a:latin typeface="+mn-lt"/>
                        </a:rPr>
                        <a:t> Management Contracts (Concessions), Lease Contracts (JVs))</a:t>
                      </a:r>
                    </a:p>
                    <a:p>
                      <a:pPr marL="171450" lvl="0" indent="-171450" algn="l">
                        <a:buFont typeface="Arial"/>
                        <a:buChar char="•"/>
                      </a:pPr>
                      <a:r>
                        <a:rPr lang="en-US" sz="1200" baseline="0" dirty="0" smtClean="0">
                          <a:latin typeface="+mn-lt"/>
                        </a:rPr>
                        <a:t>Private and Project Financing options</a:t>
                      </a:r>
                    </a:p>
                    <a:p>
                      <a:pPr marL="171450" lvl="0" indent="-171450" algn="l">
                        <a:buFont typeface="Arial"/>
                        <a:buChar char="•"/>
                      </a:pPr>
                      <a:r>
                        <a:rPr lang="en-US" sz="1200" baseline="0" dirty="0" smtClean="0">
                          <a:latin typeface="+mn-lt"/>
                        </a:rPr>
                        <a:t>Financial Rules and Regulations (General Financial Rules, Delegation of Financial Power Rules etc) and other relevant Government Rules</a:t>
                      </a:r>
                    </a:p>
                    <a:p>
                      <a:pPr marL="171450" lvl="0" indent="-171450" algn="l">
                        <a:buFont typeface="Arial"/>
                        <a:buChar char="•"/>
                      </a:pPr>
                      <a:r>
                        <a:rPr lang="en-US" sz="1200" baseline="0" dirty="0" smtClean="0">
                          <a:latin typeface="+mn-lt"/>
                        </a:rPr>
                        <a:t>Procurement standards of the Ministry/Department/Division</a:t>
                      </a:r>
                    </a:p>
                    <a:p>
                      <a:pPr marL="171450" lvl="0" indent="-171450" algn="l">
                        <a:buFont typeface="Arial"/>
                        <a:buChar char="•"/>
                      </a:pPr>
                      <a:r>
                        <a:rPr lang="en-US" sz="1200" baseline="0" dirty="0" smtClean="0">
                          <a:latin typeface="+mn-lt"/>
                        </a:rPr>
                        <a:t>Audit compliance, Financial understanding, Government Procurement processes </a:t>
                      </a:r>
                    </a:p>
                    <a:p>
                      <a:pPr marL="171450" lvl="0" indent="-171450" algn="l">
                        <a:buFont typeface="Arial"/>
                        <a:buChar char="•"/>
                      </a:pPr>
                      <a:r>
                        <a:rPr lang="en-US" sz="1200" baseline="0" dirty="0" smtClean="0">
                          <a:latin typeface="+mn-lt"/>
                        </a:rPr>
                        <a:t>Comparison of competitive bids</a:t>
                      </a:r>
                    </a:p>
                    <a:p>
                      <a:pPr marL="171450" lvl="0" indent="-171450" algn="l">
                        <a:buFont typeface="Arial"/>
                        <a:buChar char="•"/>
                      </a:pPr>
                      <a:r>
                        <a:rPr lang="en-US" sz="1200" baseline="0" dirty="0" smtClean="0">
                          <a:latin typeface="+mn-lt"/>
                        </a:rPr>
                        <a:t>Price analysis – historical, market and published.</a:t>
                      </a:r>
                    </a:p>
                    <a:p>
                      <a:pPr marL="171450" lvl="0" indent="-171450" algn="l">
                        <a:buFont typeface="Arial"/>
                        <a:buChar char="•"/>
                      </a:pPr>
                      <a:r>
                        <a:rPr lang="en-US" sz="1200" baseline="0" dirty="0" smtClean="0">
                          <a:latin typeface="+mn-lt"/>
                        </a:rPr>
                        <a:t>Cost analysis – element by element examination of estimated or actual cost of contract to determine probable cost to vendor</a:t>
                      </a:r>
                    </a:p>
                    <a:p>
                      <a:pPr marL="171450" lvl="0" indent="-171450" algn="l">
                        <a:buFont typeface="Arial"/>
                        <a:buChar char="•"/>
                      </a:pPr>
                      <a:r>
                        <a:rPr lang="en-US" sz="1200" baseline="0" dirty="0" smtClean="0">
                          <a:latin typeface="+mn-lt"/>
                        </a:rPr>
                        <a:t>Utilization Certificates (UCs)</a:t>
                      </a:r>
                    </a:p>
                    <a:p>
                      <a:pPr marL="171450" lvl="0" indent="-171450" algn="l">
                        <a:buFont typeface="Arial"/>
                        <a:buChar char="•"/>
                      </a:pPr>
                      <a:endParaRPr lang="en-US" sz="1200" baseline="0" dirty="0" smtClean="0">
                        <a:latin typeface="+mn-lt"/>
                      </a:endParaRPr>
                    </a:p>
                  </a:txBody>
                  <a:tcPr/>
                </a:tc>
              </a:tr>
              <a:tr h="370840">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MS Office Tools (Power point, Excel, Word)</a:t>
                      </a:r>
                    </a:p>
                    <a:p>
                      <a:pPr marL="171450" lvl="0" indent="-171450" algn="l">
                        <a:buFont typeface="Arial"/>
                        <a:buChar char="•"/>
                      </a:pPr>
                      <a:r>
                        <a:rPr lang="en-US" sz="1200" baseline="0" dirty="0" smtClean="0">
                          <a:latin typeface="+mn-lt"/>
                        </a:rPr>
                        <a:t>Cost and price analysis tools</a:t>
                      </a: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lvl="0" indent="-171450" algn="l">
                        <a:buFont typeface="Arial"/>
                        <a:buChar char="•"/>
                      </a:pPr>
                      <a:r>
                        <a:rPr lang="en-US" sz="1200" dirty="0" smtClean="0">
                          <a:latin typeface="+mn-lt"/>
                        </a:rPr>
                        <a:t>IT Act 2000, IT Act amendments 2008, rules under IT Act</a:t>
                      </a:r>
                    </a:p>
                    <a:p>
                      <a:pPr marL="171450" lvl="0" indent="-171450" algn="l">
                        <a:buFont typeface="Arial"/>
                        <a:buChar char="•"/>
                      </a:pPr>
                      <a:r>
                        <a:rPr lang="en-US" sz="1200" dirty="0" smtClean="0">
                          <a:latin typeface="+mn-lt"/>
                        </a:rPr>
                        <a:t>IPR related laws, Indian Contract act – 1872, Right to Information Act – 2005</a:t>
                      </a:r>
                    </a:p>
                    <a:p>
                      <a:pPr marL="171450" lvl="0" indent="-171450" algn="l">
                        <a:buFont typeface="Arial"/>
                        <a:buChar char="•"/>
                      </a:pPr>
                      <a:r>
                        <a:rPr lang="en-US" sz="1200" dirty="0" smtClean="0">
                          <a:latin typeface="+mn-lt"/>
                        </a:rPr>
                        <a:t>Market rates/empanelled rates for various Hardware and Services</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Big Data, Mobile, Social Media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New and emerging technologies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endParaRPr lang="en-US" sz="1200" baseline="0" dirty="0" smtClean="0">
                        <a:latin typeface="+mn-lt"/>
                      </a:endParaRPr>
                    </a:p>
                  </a:txBody>
                  <a:tcPr/>
                </a:tc>
              </a:tr>
            </a:tbl>
          </a:graphicData>
        </a:graphic>
      </p:graphicFrame>
      <p:sp>
        <p:nvSpPr>
          <p:cNvPr id="2" name="Date Placeholder 1"/>
          <p:cNvSpPr>
            <a:spLocks noGrp="1"/>
          </p:cNvSpPr>
          <p:nvPr>
            <p:ph type="dt" sz="half" idx="10"/>
          </p:nvPr>
        </p:nvSpPr>
        <p:spPr/>
        <p:txBody>
          <a:bodyPr/>
          <a:lstStyle/>
          <a:p>
            <a:fld id="{82C4C593-F8B6-B444-8B5F-5009CE11ED99}"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49</a:t>
            </a:fld>
            <a:endParaRPr lang="en-US"/>
          </a:p>
        </p:txBody>
      </p:sp>
    </p:spTree>
    <p:extLst>
      <p:ext uri="{BB962C8B-B14F-4D97-AF65-F5344CB8AC3E}">
        <p14:creationId xmlns:p14="http://schemas.microsoft.com/office/powerpoint/2010/main" xmlns="" val="2018384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23528" y="260648"/>
            <a:ext cx="8229600" cy="561975"/>
          </a:xfrm>
          <a:prstGeom prst="rect">
            <a:avLst/>
          </a:prstGeom>
        </p:spPr>
        <p:txBody>
          <a:bodyPr>
            <a:normAutofit/>
          </a:bodyPr>
          <a:lstStyle/>
          <a:p>
            <a:pPr>
              <a:lnSpc>
                <a:spcPct val="90000"/>
              </a:lnSpc>
            </a:pPr>
            <a:r>
              <a:rPr lang="en-GB" sz="2800" b="1" dirty="0" smtClean="0">
                <a:solidFill>
                  <a:srgbClr val="595959"/>
                </a:solidFill>
                <a:latin typeface="Arial" pitchFamily="34" charset="0"/>
                <a:cs typeface="Arial" pitchFamily="34" charset="0"/>
              </a:rPr>
              <a:t>Pain </a:t>
            </a:r>
            <a:r>
              <a:rPr lang="en-GB" sz="2800" b="1" dirty="0">
                <a:solidFill>
                  <a:srgbClr val="595959"/>
                </a:solidFill>
                <a:latin typeface="Arial" pitchFamily="34" charset="0"/>
                <a:cs typeface="Arial" pitchFamily="34" charset="0"/>
              </a:rPr>
              <a:t>points </a:t>
            </a:r>
            <a:r>
              <a:rPr lang="en-US" sz="2800" b="1" dirty="0" smtClean="0">
                <a:solidFill>
                  <a:srgbClr val="595959"/>
                </a:solidFill>
                <a:latin typeface="Arial" pitchFamily="34" charset="0"/>
                <a:cs typeface="Arial" pitchFamily="34" charset="0"/>
              </a:rPr>
              <a:t>for e-Gov team members</a:t>
            </a:r>
            <a:endParaRPr lang="en-GB" sz="2800" b="1" dirty="0">
              <a:solidFill>
                <a:srgbClr val="595959"/>
              </a:solidFill>
              <a:latin typeface="Arial" pitchFamily="34" charset="0"/>
              <a:cs typeface="Arial" pitchFamily="34" charset="0"/>
            </a:endParaRPr>
          </a:p>
          <a:p>
            <a:pPr>
              <a:lnSpc>
                <a:spcPct val="90000"/>
              </a:lnSpc>
            </a:pPr>
            <a:endParaRPr lang="en-GB" sz="3100" dirty="0">
              <a:latin typeface="Arial" pitchFamily="34" charset="0"/>
              <a:cs typeface="Arial" pitchFamily="34" charset="0"/>
            </a:endParaRPr>
          </a:p>
        </p:txBody>
      </p:sp>
      <p:pic>
        <p:nvPicPr>
          <p:cNvPr id="3" name="Picture 2" descr="15-Corporate-office-IndiaInk-blog480.jp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43200" y="2438400"/>
            <a:ext cx="3633946" cy="2225792"/>
          </a:xfrm>
          <a:prstGeom prst="ellipse">
            <a:avLst/>
          </a:prstGeom>
          <a:ln>
            <a:noFill/>
          </a:ln>
          <a:effectLst>
            <a:softEdge rad="112500"/>
          </a:effectLst>
        </p:spPr>
      </p:pic>
      <p:pic>
        <p:nvPicPr>
          <p:cNvPr id="13" name="Picture 10" descr="eGCF DRAFT logo.png"/>
          <p:cNvPicPr>
            <a:picLocks noChangeAspect="1"/>
          </p:cNvPicPr>
          <p:nvPr/>
        </p:nvPicPr>
        <p:blipFill rotWithShape="1">
          <a:blip r:embed="rId3" cstate="print"/>
          <a:srcRect l="16249" r="14755" b="17916"/>
          <a:stretch/>
        </p:blipFill>
        <p:spPr bwMode="auto">
          <a:xfrm>
            <a:off x="7282771" y="0"/>
            <a:ext cx="1729491" cy="918678"/>
          </a:xfrm>
          <a:prstGeom prst="rect">
            <a:avLst/>
          </a:prstGeom>
          <a:noFill/>
          <a:ln w="9525">
            <a:noFill/>
            <a:miter lim="800000"/>
            <a:headEnd/>
            <a:tailEnd/>
          </a:ln>
        </p:spPr>
      </p:pic>
      <p:sp>
        <p:nvSpPr>
          <p:cNvPr id="12" name="Oval Callout 11"/>
          <p:cNvSpPr/>
          <p:nvPr/>
        </p:nvSpPr>
        <p:spPr>
          <a:xfrm>
            <a:off x="1000100" y="1673344"/>
            <a:ext cx="2271722" cy="1327028"/>
          </a:xfrm>
          <a:prstGeom prst="wedgeEllipse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What competencies do I need to do the work?</a:t>
            </a:r>
            <a:endParaRPr lang="en-US" sz="1400" dirty="0" smtClean="0">
              <a:solidFill>
                <a:schemeClr val="tx1"/>
              </a:solidFill>
            </a:endParaRPr>
          </a:p>
          <a:p>
            <a:pPr algn="ctr"/>
            <a:endParaRPr lang="en-IN" dirty="0"/>
          </a:p>
        </p:txBody>
      </p:sp>
      <p:sp>
        <p:nvSpPr>
          <p:cNvPr id="14" name="Oval Callout 13"/>
          <p:cNvSpPr/>
          <p:nvPr/>
        </p:nvSpPr>
        <p:spPr>
          <a:xfrm>
            <a:off x="6215074" y="1643050"/>
            <a:ext cx="2428892" cy="1428760"/>
          </a:xfrm>
          <a:prstGeom prst="wedgeEllipse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Where I can find help and </a:t>
            </a:r>
            <a:r>
              <a:rPr lang="en-US" sz="1600" dirty="0" smtClean="0">
                <a:solidFill>
                  <a:schemeClr val="tx1"/>
                </a:solidFill>
              </a:rPr>
              <a:t>support?</a:t>
            </a:r>
            <a:endParaRPr lang="en-IN" sz="2000" dirty="0">
              <a:solidFill>
                <a:schemeClr val="tx1"/>
              </a:solidFill>
            </a:endParaRPr>
          </a:p>
        </p:txBody>
      </p:sp>
      <p:sp>
        <p:nvSpPr>
          <p:cNvPr id="15" name="Rounded Rectangular Callout 14"/>
          <p:cNvSpPr/>
          <p:nvPr/>
        </p:nvSpPr>
        <p:spPr>
          <a:xfrm>
            <a:off x="3786182" y="1000108"/>
            <a:ext cx="2000264" cy="1327028"/>
          </a:xfrm>
          <a:prstGeom prst="wedgeRoundRect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1600" dirty="0" smtClean="0">
                <a:solidFill>
                  <a:schemeClr val="tx1"/>
                </a:solidFill>
              </a:rPr>
              <a:t>Governing and managing Outsourcing / Services Contracts is challenging</a:t>
            </a:r>
            <a:endParaRPr lang="en-IN" sz="1600" dirty="0">
              <a:solidFill>
                <a:schemeClr val="tx1"/>
              </a:solidFill>
            </a:endParaRPr>
          </a:p>
        </p:txBody>
      </p:sp>
      <p:sp>
        <p:nvSpPr>
          <p:cNvPr id="16" name="Oval Callout 15"/>
          <p:cNvSpPr/>
          <p:nvPr/>
        </p:nvSpPr>
        <p:spPr>
          <a:xfrm>
            <a:off x="6215074" y="3857628"/>
            <a:ext cx="2643174" cy="1184152"/>
          </a:xfrm>
          <a:prstGeom prst="wedgeEllipse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How can I identify the right training for myself? </a:t>
            </a:r>
          </a:p>
          <a:p>
            <a:pPr algn="ctr"/>
            <a:endParaRPr lang="en-IN" sz="1600" dirty="0">
              <a:solidFill>
                <a:schemeClr val="tx1"/>
              </a:solidFill>
            </a:endParaRPr>
          </a:p>
        </p:txBody>
      </p:sp>
      <p:sp>
        <p:nvSpPr>
          <p:cNvPr id="17" name="Cloud Callout 16"/>
          <p:cNvSpPr/>
          <p:nvPr/>
        </p:nvSpPr>
        <p:spPr>
          <a:xfrm>
            <a:off x="642910" y="4429132"/>
            <a:ext cx="2057408" cy="1327028"/>
          </a:xfrm>
          <a:prstGeom prst="cloud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What competencies do I need in future? </a:t>
            </a:r>
            <a:endParaRPr lang="en-IN" sz="1600" dirty="0">
              <a:solidFill>
                <a:schemeClr val="tx1"/>
              </a:solidFill>
            </a:endParaRPr>
          </a:p>
        </p:txBody>
      </p:sp>
      <p:sp>
        <p:nvSpPr>
          <p:cNvPr id="19" name="Cloud Callout 18"/>
          <p:cNvSpPr/>
          <p:nvPr/>
        </p:nvSpPr>
        <p:spPr>
          <a:xfrm>
            <a:off x="3428992" y="4786322"/>
            <a:ext cx="2357454" cy="1285884"/>
          </a:xfrm>
          <a:prstGeom prst="cloudCallout">
            <a:avLst/>
          </a:prstGeom>
          <a:solidFill>
            <a:schemeClr val="tx2">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R</a:t>
            </a:r>
            <a:r>
              <a:rPr lang="en-US" sz="1600" dirty="0" smtClean="0">
                <a:solidFill>
                  <a:schemeClr val="tx1"/>
                </a:solidFill>
              </a:rPr>
              <a:t>equirement of competencies growing or shrinking?</a:t>
            </a:r>
            <a:endParaRPr lang="en-IN" sz="1600" dirty="0">
              <a:solidFill>
                <a:schemeClr val="tx1"/>
              </a:solidFill>
            </a:endParaRPr>
          </a:p>
        </p:txBody>
      </p:sp>
    </p:spTree>
    <p:extLst>
      <p:ext uri="{BB962C8B-B14F-4D97-AF65-F5344CB8AC3E}">
        <p14:creationId xmlns:p14="http://schemas.microsoft.com/office/powerpoint/2010/main" xmlns="" val="35440046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62645" y="2865553"/>
            <a:ext cx="4993675"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 Project Support Coordinator</a:t>
            </a:r>
            <a:endParaRPr lang="en-US" sz="3200" dirty="0"/>
          </a:p>
        </p:txBody>
      </p:sp>
      <p:sp>
        <p:nvSpPr>
          <p:cNvPr id="5" name="TextBox 4"/>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08063AFE-2717-1347-AFAC-BDCF41863B39}" type="datetime8">
              <a:rPr lang="en-GB" smtClean="0"/>
              <a:pPr/>
              <a:t>13/03/2014 15:41</a:t>
            </a:fld>
            <a:endParaRPr lang="en-US"/>
          </a:p>
        </p:txBody>
      </p:sp>
      <p:sp>
        <p:nvSpPr>
          <p:cNvPr id="4" name="Footer Placeholder 3"/>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50</a:t>
            </a:fld>
            <a:endParaRPr lang="en-US"/>
          </a:p>
        </p:txBody>
      </p:sp>
    </p:spTree>
    <p:extLst>
      <p:ext uri="{BB962C8B-B14F-4D97-AF65-F5344CB8AC3E}">
        <p14:creationId xmlns:p14="http://schemas.microsoft.com/office/powerpoint/2010/main" xmlns="" val="24340847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2138" y="1025546"/>
            <a:ext cx="8621317" cy="5334197"/>
          </a:xfrm>
          <a:prstGeom prst="rect">
            <a:avLst/>
          </a:prstGeom>
        </p:spPr>
        <p:style>
          <a:lnRef idx="2">
            <a:schemeClr val="accent2"/>
          </a:lnRef>
          <a:fillRef idx="1">
            <a:schemeClr val="lt1"/>
          </a:fillRef>
          <a:effectRef idx="0">
            <a:schemeClr val="accent2"/>
          </a:effectRef>
          <a:fontRef idx="minor">
            <a:schemeClr val="dk1"/>
          </a:fontRef>
        </p:style>
        <p:txBody>
          <a:bodyPr wrap="square" rtlCol="0">
            <a:normAutofit fontScale="92500" lnSpcReduction="20000"/>
          </a:bodyPr>
          <a:lstStyle/>
          <a:p>
            <a:r>
              <a:rPr lang="en-US" sz="2000" dirty="0" smtClean="0"/>
              <a:t>A ‘Project Support Coordinator’ is a person who</a:t>
            </a:r>
          </a:p>
          <a:p>
            <a:endParaRPr lang="en-US" sz="2000" dirty="0"/>
          </a:p>
          <a:p>
            <a:pPr marL="457200" indent="-457200">
              <a:buFont typeface="+mj-lt"/>
              <a:buAutoNum type="arabicPeriod"/>
            </a:pPr>
            <a:r>
              <a:rPr lang="en-US" sz="2000" dirty="0" smtClean="0"/>
              <a:t>Provides </a:t>
            </a:r>
            <a:r>
              <a:rPr lang="en-US" sz="2000" dirty="0"/>
              <a:t>administrative support </a:t>
            </a:r>
            <a:r>
              <a:rPr lang="en-US" sz="2000" dirty="0" smtClean="0"/>
              <a:t>to </a:t>
            </a:r>
            <a:r>
              <a:rPr lang="en-US" sz="2000" dirty="0"/>
              <a:t>management infrastructure on large </a:t>
            </a:r>
            <a:r>
              <a:rPr lang="en-US" sz="2000" dirty="0" smtClean="0"/>
              <a:t>projects/</a:t>
            </a:r>
            <a:r>
              <a:rPr lang="en-US" sz="2000" dirty="0" err="1" smtClean="0"/>
              <a:t>programmes</a:t>
            </a:r>
            <a:r>
              <a:rPr lang="en-US" sz="2000" dirty="0" smtClean="0"/>
              <a:t>;</a:t>
            </a:r>
          </a:p>
          <a:p>
            <a:pPr marL="457200" indent="-457200">
              <a:buFont typeface="+mj-lt"/>
              <a:buAutoNum type="arabicPeriod"/>
            </a:pPr>
            <a:endParaRPr lang="en-US" sz="2000" dirty="0"/>
          </a:p>
          <a:p>
            <a:pPr marL="457200" indent="-457200">
              <a:buFont typeface="+mj-lt"/>
              <a:buAutoNum type="arabicPeriod"/>
            </a:pPr>
            <a:r>
              <a:rPr lang="en-US" sz="2000" dirty="0" smtClean="0"/>
              <a:t>Manages </a:t>
            </a:r>
            <a:r>
              <a:rPr lang="en-US" sz="2000" dirty="0"/>
              <a:t>and monitors </a:t>
            </a:r>
            <a:r>
              <a:rPr lang="en-US" sz="2000" dirty="0" err="1"/>
              <a:t>RfPs</a:t>
            </a:r>
            <a:r>
              <a:rPr lang="en-US" sz="2000" dirty="0"/>
              <a:t>, KPIs, and project/</a:t>
            </a:r>
            <a:r>
              <a:rPr lang="en-US" sz="2000" dirty="0" err="1" smtClean="0"/>
              <a:t>programmes</a:t>
            </a:r>
            <a:r>
              <a:rPr lang="en-US" sz="2000" dirty="0" smtClean="0"/>
              <a:t> plans as per the leadership guidelines;</a:t>
            </a:r>
          </a:p>
          <a:p>
            <a:pPr marL="457200" indent="-457200">
              <a:buFont typeface="+mj-lt"/>
              <a:buAutoNum type="arabicPeriod"/>
            </a:pPr>
            <a:endParaRPr lang="en-US" sz="2000" dirty="0"/>
          </a:p>
          <a:p>
            <a:pPr marL="457200" indent="-457200">
              <a:buFont typeface="+mj-lt"/>
              <a:buAutoNum type="arabicPeriod"/>
            </a:pPr>
            <a:r>
              <a:rPr lang="en-US" sz="2000" dirty="0" smtClean="0"/>
              <a:t>Coordinates </a:t>
            </a:r>
            <a:r>
              <a:rPr lang="en-US" sz="2000" dirty="0"/>
              <a:t>project funding submission processes, maintains submission schedules and </a:t>
            </a:r>
            <a:r>
              <a:rPr lang="en-US" sz="2000" dirty="0" smtClean="0"/>
              <a:t>organizes </a:t>
            </a:r>
            <a:r>
              <a:rPr lang="en-US" sz="2000" dirty="0"/>
              <a:t>sign-</a:t>
            </a:r>
            <a:r>
              <a:rPr lang="en-US" sz="2000" dirty="0" smtClean="0"/>
              <a:t>offs;</a:t>
            </a:r>
          </a:p>
          <a:p>
            <a:pPr marL="457200" indent="-457200">
              <a:buFont typeface="+mj-lt"/>
              <a:buAutoNum type="arabicPeriod"/>
            </a:pPr>
            <a:endParaRPr lang="en-US" sz="2000" dirty="0"/>
          </a:p>
          <a:p>
            <a:pPr marL="457200" indent="-457200">
              <a:buFont typeface="+mj-lt"/>
              <a:buAutoNum type="arabicPeriod"/>
            </a:pPr>
            <a:r>
              <a:rPr lang="en-US" sz="2000" dirty="0" smtClean="0"/>
              <a:t>Maintains </a:t>
            </a:r>
            <a:r>
              <a:rPr lang="en-US" sz="2000" dirty="0"/>
              <a:t>financial and </a:t>
            </a:r>
            <a:r>
              <a:rPr lang="en-US" sz="2000" dirty="0" smtClean="0"/>
              <a:t>administrative </a:t>
            </a:r>
            <a:r>
              <a:rPr lang="en-US" sz="2000" dirty="0"/>
              <a:t>records pertaining to allocated projects and other associated </a:t>
            </a:r>
            <a:r>
              <a:rPr lang="en-US" sz="2000" dirty="0" err="1"/>
              <a:t>programmes</a:t>
            </a:r>
            <a:r>
              <a:rPr lang="en-US" sz="2000" dirty="0"/>
              <a:t> in accordance with specified deadlines and reporting </a:t>
            </a:r>
            <a:r>
              <a:rPr lang="en-US" sz="2000" dirty="0" smtClean="0"/>
              <a:t>timescales;</a:t>
            </a:r>
            <a:endParaRPr lang="en-US" sz="2000" dirty="0"/>
          </a:p>
          <a:p>
            <a:pPr marL="457200" indent="-457200">
              <a:buFont typeface="+mj-lt"/>
              <a:buAutoNum type="arabicPeriod"/>
            </a:pPr>
            <a:endParaRPr lang="en-US" sz="2000" dirty="0" smtClean="0"/>
          </a:p>
          <a:p>
            <a:pPr marL="457200" indent="-457200">
              <a:buFont typeface="+mj-lt"/>
              <a:buAutoNum type="arabicPeriod"/>
            </a:pPr>
            <a:r>
              <a:rPr lang="en-US" sz="2000" dirty="0" smtClean="0"/>
              <a:t>Ensures third parties supply all management information such as SLA reports, incident/problem/issue/risks reports,  in time and in prescribed formats;</a:t>
            </a:r>
          </a:p>
          <a:p>
            <a:pPr marL="457200" indent="-457200">
              <a:buFont typeface="+mj-lt"/>
              <a:buAutoNum type="arabicPeriod"/>
            </a:pPr>
            <a:endParaRPr lang="en-US" sz="2000" dirty="0" smtClean="0"/>
          </a:p>
          <a:p>
            <a:pPr marL="457200" indent="-457200">
              <a:buFont typeface="+mj-lt"/>
              <a:buAutoNum type="arabicPeriod"/>
            </a:pPr>
            <a:r>
              <a:rPr lang="en-US" sz="2000" dirty="0" smtClean="0"/>
              <a:t>Coordinates support for project related ICT infrastructure;</a:t>
            </a:r>
          </a:p>
          <a:p>
            <a:pPr marL="457200" indent="-457200">
              <a:buFont typeface="+mj-lt"/>
              <a:buAutoNum type="arabicPeriod"/>
            </a:pPr>
            <a:endParaRPr lang="en-US" sz="2000" dirty="0" smtClean="0"/>
          </a:p>
          <a:p>
            <a:pPr marL="457200" indent="-457200">
              <a:buFont typeface="+mj-lt"/>
              <a:buAutoNum type="arabicPeriod"/>
            </a:pPr>
            <a:r>
              <a:rPr lang="en-US" sz="2000" dirty="0" smtClean="0"/>
              <a:t>Coordinates the functioning of facilities and workshops.</a:t>
            </a:r>
          </a:p>
        </p:txBody>
      </p:sp>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 Project Support Coordinator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C7C77B37-1D77-5540-8CD3-3D003EB12AED}"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51</a:t>
            </a:fld>
            <a:endParaRPr lang="en-US"/>
          </a:p>
        </p:txBody>
      </p:sp>
    </p:spTree>
    <p:extLst>
      <p:ext uri="{BB962C8B-B14F-4D97-AF65-F5344CB8AC3E}">
        <p14:creationId xmlns:p14="http://schemas.microsoft.com/office/powerpoint/2010/main" xmlns="" val="39721241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1686763633"/>
              </p:ext>
            </p:extLst>
          </p:nvPr>
        </p:nvGraphicFramePr>
        <p:xfrm>
          <a:off x="480798" y="1365709"/>
          <a:ext cx="3775471" cy="3213636"/>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32109">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Service desk and incident management</a:t>
                      </a:r>
                      <a:endParaRPr lang="en-GB" sz="1200" kern="1200" dirty="0">
                        <a:solidFill>
                          <a:schemeClr val="tx1"/>
                        </a:solidFill>
                        <a:effectLst/>
                        <a:latin typeface="+mn-lt"/>
                        <a:ea typeface="Calibri"/>
                        <a:cs typeface="Times New Roman"/>
                      </a:endParaRPr>
                    </a:p>
                  </a:txBody>
                  <a:tcPr marL="0" marR="0" marT="0" marB="0">
                    <a:noFill/>
                  </a:tcPr>
                </a:tc>
              </a:tr>
              <a:tr h="297759">
                <a:tc>
                  <a:txBody>
                    <a:bodyPr/>
                    <a:lstStyle/>
                    <a:p>
                      <a:pPr algn="ctr">
                        <a:lnSpc>
                          <a:spcPct val="115000"/>
                        </a:lnSpc>
                        <a:spcAft>
                          <a:spcPts val="0"/>
                        </a:spcAft>
                      </a:pPr>
                      <a:r>
                        <a:rPr lang="en-GB" sz="1200" dirty="0" smtClean="0">
                          <a:effectLst/>
                          <a:latin typeface="+mn-lt"/>
                          <a:ea typeface="Calibri"/>
                          <a:cs typeface="Times New Roman"/>
                        </a:rPr>
                        <a:t>DE P.02</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dirty="0" smtClean="0">
                          <a:effectLst/>
                          <a:latin typeface="+mn-lt"/>
                          <a:ea typeface="Calibri"/>
                          <a:cs typeface="Times New Roman"/>
                        </a:rPr>
                        <a:t>IT Operations</a:t>
                      </a:r>
                    </a:p>
                  </a:txBody>
                  <a:tcPr marL="0" marR="0" marT="0" marB="0">
                    <a:noFill/>
                  </a:tcPr>
                </a:tc>
              </a:tr>
              <a:tr h="216267">
                <a:tc>
                  <a:txBody>
                    <a:bodyPr/>
                    <a:lstStyle/>
                    <a:p>
                      <a:pPr algn="ctr">
                        <a:lnSpc>
                          <a:spcPct val="115000"/>
                        </a:lnSpc>
                        <a:spcAft>
                          <a:spcPts val="0"/>
                        </a:spcAft>
                      </a:pPr>
                      <a:r>
                        <a:rPr lang="en-GB" sz="1200" dirty="0" smtClean="0">
                          <a:effectLst/>
                          <a:latin typeface="+mn-lt"/>
                          <a:ea typeface="Calibri"/>
                          <a:cs typeface="Times New Roman"/>
                        </a:rPr>
                        <a:t>DE P.03</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Service level management</a:t>
                      </a:r>
                      <a:endParaRPr lang="en-GB" sz="1200" dirty="0" smtClean="0">
                        <a:effectLst/>
                        <a:latin typeface="+mn-lt"/>
                        <a:ea typeface="Calibri"/>
                        <a:cs typeface="Times New Roman"/>
                      </a:endParaRPr>
                    </a:p>
                  </a:txBody>
                  <a:tcPr marL="0" marR="0" marT="0" marB="0">
                    <a:noFill/>
                  </a:tcPr>
                </a:tc>
              </a:tr>
              <a:tr h="134775">
                <a:tc>
                  <a:txBody>
                    <a:bodyPr/>
                    <a:lstStyle/>
                    <a:p>
                      <a:pPr algn="ctr">
                        <a:lnSpc>
                          <a:spcPct val="115000"/>
                        </a:lnSpc>
                        <a:spcAft>
                          <a:spcPts val="0"/>
                        </a:spcAft>
                      </a:pPr>
                      <a:r>
                        <a:rPr lang="en-GB" sz="1200" dirty="0" smtClean="0">
                          <a:effectLst/>
                          <a:latin typeface="+mn-lt"/>
                          <a:ea typeface="Calibri"/>
                          <a:cs typeface="Times New Roman"/>
                        </a:rPr>
                        <a:t>DE P.04</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kern="1200" dirty="0" smtClean="0">
                          <a:solidFill>
                            <a:schemeClr val="tx1"/>
                          </a:solidFill>
                          <a:latin typeface="+mn-lt"/>
                          <a:ea typeface="+mn-ea"/>
                          <a:cs typeface="+mn-cs"/>
                        </a:rPr>
                        <a:t>Supplier relationship management</a:t>
                      </a:r>
                      <a:endParaRPr lang="en-GB" sz="1200" dirty="0" smtClean="0">
                        <a:effectLst/>
                        <a:latin typeface="+mn-lt"/>
                        <a:ea typeface="Calibri"/>
                        <a:cs typeface="Times New Roman"/>
                      </a:endParaRPr>
                    </a:p>
                  </a:txBody>
                  <a:tcPr marL="0" marR="0" marT="0" marB="0">
                    <a:noFill/>
                  </a:tcPr>
                </a:tc>
              </a:tr>
              <a:tr h="164937">
                <a:tc>
                  <a:txBody>
                    <a:bodyPr/>
                    <a:lstStyle/>
                    <a:p>
                      <a:pPr algn="ctr">
                        <a:lnSpc>
                          <a:spcPct val="115000"/>
                        </a:lnSpc>
                        <a:spcAft>
                          <a:spcPts val="0"/>
                        </a:spcAft>
                      </a:pPr>
                      <a:r>
                        <a:rPr lang="en-GB" sz="1200" dirty="0" smtClean="0">
                          <a:effectLst/>
                          <a:latin typeface="+mn-lt"/>
                          <a:ea typeface="Calibri"/>
                          <a:cs typeface="Times New Roman"/>
                        </a:rPr>
                        <a:t>DE P.05</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kern="1200" dirty="0" smtClean="0">
                          <a:solidFill>
                            <a:schemeClr val="tx1"/>
                          </a:solidFill>
                          <a:latin typeface="+mn-lt"/>
                          <a:ea typeface="+mn-ea"/>
                          <a:cs typeface="+mn-cs"/>
                        </a:rPr>
                        <a:t>Change management (IT Change) </a:t>
                      </a:r>
                      <a:endParaRPr lang="en-GB" sz="1200" dirty="0">
                        <a:effectLst/>
                        <a:latin typeface="+mn-lt"/>
                        <a:ea typeface="Calibri"/>
                        <a:cs typeface="Times New Roman"/>
                      </a:endParaRPr>
                    </a:p>
                  </a:txBody>
                  <a:tcPr marL="0" marR="0" marT="0" marB="0">
                    <a:noFill/>
                  </a:tcPr>
                </a:tc>
              </a:tr>
              <a:tr h="195099">
                <a:tc>
                  <a:txBody>
                    <a:bodyPr/>
                    <a:lstStyle/>
                    <a:p>
                      <a:pPr algn="ctr">
                        <a:lnSpc>
                          <a:spcPct val="115000"/>
                        </a:lnSpc>
                        <a:spcAft>
                          <a:spcPts val="0"/>
                        </a:spcAft>
                      </a:pPr>
                      <a:r>
                        <a:rPr lang="en-GB" sz="1200" dirty="0" smtClean="0">
                          <a:effectLst/>
                          <a:latin typeface="+mn-lt"/>
                          <a:ea typeface="Calibri"/>
                          <a:cs typeface="Times New Roman"/>
                        </a:rPr>
                        <a:t>DE P.06</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Portfolio programme project support</a:t>
                      </a:r>
                      <a:endParaRPr lang="en-GB" sz="1200" kern="1200" dirty="0" smtClean="0">
                        <a:solidFill>
                          <a:schemeClr val="tx1"/>
                        </a:solidFill>
                        <a:effectLst/>
                        <a:latin typeface="+mn-lt"/>
                        <a:ea typeface="Calibri"/>
                        <a:cs typeface="Times New Roman"/>
                      </a:endParaRPr>
                    </a:p>
                  </a:txBody>
                  <a:tcPr marL="0" marR="0" marT="0" marB="0">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marL="0" algn="ctr" defTabSz="457200" rtl="0" eaLnBrk="1" latinLnBrk="0" hangingPunct="1">
                        <a:lnSpc>
                          <a:spcPct val="115000"/>
                        </a:lnSpc>
                        <a:spcAft>
                          <a:spcPts val="0"/>
                        </a:spcAft>
                      </a:pPr>
                      <a:r>
                        <a:rPr lang="en-GB" sz="1200" kern="1200" dirty="0" smtClean="0">
                          <a:solidFill>
                            <a:schemeClr val="tx1"/>
                          </a:solidFill>
                          <a:effectLst/>
                          <a:latin typeface="+mn-lt"/>
                          <a:ea typeface="Calibri"/>
                          <a:cs typeface="Times New Roman"/>
                        </a:rPr>
                        <a:t>DE D.01</a:t>
                      </a:r>
                      <a:endParaRPr lang="en-GB" sz="1200" kern="1200" dirty="0">
                        <a:solidFill>
                          <a:schemeClr val="tx1"/>
                        </a:solidFill>
                        <a:effectLst/>
                        <a:latin typeface="+mn-lt"/>
                        <a:ea typeface="Calibri"/>
                        <a:cs typeface="Times New Roman"/>
                      </a:endParaRPr>
                    </a:p>
                  </a:txBody>
                  <a:tcPr marL="0" marR="0" marT="0" marB="0">
                    <a:noFill/>
                  </a:tcPr>
                </a:tc>
                <a:tc>
                  <a:txBody>
                    <a:bodyPr/>
                    <a:lstStyle/>
                    <a:p>
                      <a:pPr>
                        <a:lnSpc>
                          <a:spcPct val="115000"/>
                        </a:lnSpc>
                        <a:spcAft>
                          <a:spcPts val="0"/>
                        </a:spcAft>
                      </a:pPr>
                      <a:r>
                        <a:rPr lang="en-GB" sz="1200" kern="1200" dirty="0" smtClean="0">
                          <a:solidFill>
                            <a:schemeClr val="tx1"/>
                          </a:solidFill>
                          <a:latin typeface="+mn-lt"/>
                          <a:ea typeface="+mn-ea"/>
                          <a:cs typeface="+mn-cs"/>
                        </a:rPr>
                        <a:t>Contract management</a:t>
                      </a:r>
                      <a:endParaRPr lang="en-GB" sz="1200" dirty="0">
                        <a:effectLst/>
                        <a:latin typeface="+mn-lt"/>
                        <a:ea typeface="Calibri"/>
                        <a:cs typeface="Times New Roman"/>
                      </a:endParaRPr>
                    </a:p>
                  </a:txBody>
                  <a:tcPr marL="0" marR="0" marT="0" marB="0">
                    <a:noFill/>
                  </a:tcPr>
                </a:tc>
              </a:tr>
              <a:tr h="191880">
                <a:tc>
                  <a:txBody>
                    <a:bodyPr/>
                    <a:lstStyle/>
                    <a:p>
                      <a:pPr algn="ctr">
                        <a:lnSpc>
                          <a:spcPct val="115000"/>
                        </a:lnSpc>
                        <a:spcAft>
                          <a:spcPts val="0"/>
                        </a:spcAft>
                      </a:pPr>
                      <a:r>
                        <a:rPr lang="en-GB" sz="1200" dirty="0" smtClean="0">
                          <a:effectLst/>
                          <a:latin typeface="+mn-lt"/>
                          <a:ea typeface="Calibri"/>
                          <a:cs typeface="Times New Roman"/>
                        </a:rPr>
                        <a:t>DE D.02</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Quality assurance</a:t>
                      </a:r>
                      <a:endParaRPr lang="en-US" sz="1200" dirty="0"/>
                    </a:p>
                  </a:txBody>
                  <a:tcPr marL="0" marR="0" marT="0" marB="0">
                    <a:noFill/>
                  </a:tcPr>
                </a:tc>
              </a:tr>
              <a:tr h="252522">
                <a:tc>
                  <a:txBody>
                    <a:bodyPr/>
                    <a:lstStyle/>
                    <a:p>
                      <a:pPr algn="ctr">
                        <a:lnSpc>
                          <a:spcPct val="115000"/>
                        </a:lnSpc>
                        <a:spcAft>
                          <a:spcPts val="0"/>
                        </a:spcAft>
                      </a:pPr>
                      <a:r>
                        <a:rPr lang="en-GB" sz="1200" dirty="0" smtClean="0">
                          <a:effectLst/>
                          <a:latin typeface="+mn-lt"/>
                          <a:ea typeface="Calibri"/>
                          <a:cs typeface="Times New Roman"/>
                        </a:rPr>
                        <a:t>DE D.03</a:t>
                      </a:r>
                      <a:endParaRPr lang="en-GB" sz="1200" dirty="0">
                        <a:effectLst/>
                        <a:latin typeface="+mn-lt"/>
                        <a:ea typeface="Calibri"/>
                        <a:cs typeface="Times New Roman"/>
                      </a:endParaRPr>
                    </a:p>
                  </a:txBody>
                  <a:tcPr marL="0" marR="0" marT="0" marB="0">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Business process improvement</a:t>
                      </a:r>
                      <a:endParaRPr lang="en-GB" sz="1200" dirty="0" smtClean="0">
                        <a:effectLst/>
                        <a:latin typeface="+mn-lt"/>
                        <a:ea typeface="Calibri"/>
                        <a:cs typeface="Times New Roman"/>
                      </a:endParaRPr>
                    </a:p>
                  </a:txBody>
                  <a:tcPr marL="0" marR="0" marT="0" marB="0">
                    <a:noFill/>
                  </a:tcPr>
                </a:tc>
              </a:tr>
              <a:tr h="243381">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effectLst/>
                          <a:latin typeface="+mn-lt"/>
                          <a:ea typeface="Calibri"/>
                          <a:cs typeface="Times New Roman"/>
                        </a:rPr>
                        <a:t>DE P.04</a:t>
                      </a:r>
                    </a:p>
                  </a:txBody>
                  <a:tcPr marL="0" marR="0" marT="0" marB="0">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Service acceptance</a:t>
                      </a:r>
                      <a:endParaRPr lang="en-GB" sz="1200" dirty="0" smtClean="0">
                        <a:effectLst/>
                        <a:latin typeface="+mn-lt"/>
                        <a:ea typeface="Calibri"/>
                        <a:cs typeface="Times New Roman"/>
                      </a:endParaRPr>
                    </a:p>
                  </a:txBody>
                  <a:tcPr marL="0" marR="0" marT="0" marB="0">
                    <a:noFill/>
                  </a:tcPr>
                </a:tc>
              </a:tr>
              <a:tr h="243381">
                <a:tc>
                  <a:txBody>
                    <a:bodyPr/>
                    <a:lstStyle/>
                    <a:p>
                      <a:pPr marL="0" marR="0" lvl="0" indent="0" algn="ctr" defTabSz="457200" rtl="0" eaLnBrk="1" fontAlgn="auto" latinLnBrk="0" hangingPunct="1">
                        <a:lnSpc>
                          <a:spcPct val="115000"/>
                        </a:lnSpc>
                        <a:spcBef>
                          <a:spcPts val="0"/>
                        </a:spcBef>
                        <a:spcAft>
                          <a:spcPts val="0"/>
                        </a:spcAft>
                        <a:buClrTx/>
                        <a:buSzTx/>
                        <a:buFontTx/>
                        <a:buNone/>
                        <a:tabLst/>
                        <a:defRPr/>
                      </a:pPr>
                      <a:endParaRPr lang="en-GB" sz="1200" kern="1200" dirty="0" smtClean="0">
                        <a:solidFill>
                          <a:schemeClr val="tx1"/>
                        </a:solidFill>
                        <a:effectLst/>
                        <a:latin typeface="+mn-lt"/>
                        <a:ea typeface="Calibri"/>
                        <a:cs typeface="Times New Roman"/>
                      </a:endParaRPr>
                    </a:p>
                  </a:txBody>
                  <a:tcPr marL="0" marR="0" marT="0" marB="0">
                    <a:noFill/>
                  </a:tcPr>
                </a:tc>
                <a:tc>
                  <a:txBody>
                    <a:bodyPr/>
                    <a:lstStyle/>
                    <a:p>
                      <a:endParaRPr lang="en-US" dirty="0"/>
                    </a:p>
                  </a:txBody>
                  <a:tcPr marL="0" marR="0" marT="0" marB="0">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xmlns="" val="3163814553"/>
              </p:ext>
            </p:extLst>
          </p:nvPr>
        </p:nvGraphicFramePr>
        <p:xfrm>
          <a:off x="4446261" y="1365709"/>
          <a:ext cx="4408510" cy="3492684"/>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eGovernance</a:t>
                      </a:r>
                      <a:r>
                        <a:rPr lang="en-US" sz="1200" baseline="0" dirty="0" smtClean="0"/>
                        <a:t> Life Cycle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 (</a:t>
                      </a:r>
                      <a:r>
                        <a:rPr lang="en-US" sz="1200" dirty="0" err="1" smtClean="0"/>
                        <a:t>Specialised</a:t>
                      </a:r>
                      <a:r>
                        <a:rPr lang="en-US" sz="1200" dirty="0" smtClean="0"/>
                        <a:t> Training</a:t>
                      </a:r>
                      <a:r>
                        <a:rPr lang="en-US" sz="1200" baseline="0" dirty="0" smtClean="0"/>
                        <a:t> for </a:t>
                      </a:r>
                      <a:r>
                        <a:rPr lang="en-US" sz="1200" baseline="0" dirty="0" err="1" smtClean="0"/>
                        <a:t>eGovernance</a:t>
                      </a:r>
                      <a:r>
                        <a:rPr lang="en-US" sz="1200" baseline="0" dirty="0" smtClean="0"/>
                        <a:t> Program –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MS Office tools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NIELET/similar</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GB" sz="1200" kern="1200" dirty="0" smtClean="0">
                          <a:solidFill>
                            <a:schemeClr val="tx1"/>
                          </a:solidFill>
                          <a:latin typeface="+mn-lt"/>
                          <a:ea typeface="+mn-ea"/>
                          <a:cs typeface="+mn-cs"/>
                        </a:rPr>
                        <a:t>MS</a:t>
                      </a:r>
                      <a:r>
                        <a:rPr lang="en-GB" sz="1200" kern="1200" baseline="0" dirty="0" smtClean="0">
                          <a:solidFill>
                            <a:schemeClr val="tx1"/>
                          </a:solidFill>
                          <a:latin typeface="+mn-lt"/>
                          <a:ea typeface="+mn-ea"/>
                          <a:cs typeface="+mn-cs"/>
                        </a:rPr>
                        <a:t> Project / similar</a:t>
                      </a:r>
                      <a:endParaRPr lang="en-US" sz="10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dirty="0"/>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ITIL foundation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 Project Support Coordinator</a:t>
            </a:r>
          </a:p>
        </p:txBody>
      </p:sp>
      <p:sp>
        <p:nvSpPr>
          <p:cNvPr id="11" name="TextBox 10"/>
          <p:cNvSpPr txBox="1"/>
          <p:nvPr/>
        </p:nvSpPr>
        <p:spPr>
          <a:xfrm>
            <a:off x="6828989" y="232430"/>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90B5D217-19D0-CE40-B7D2-6DB618406B2D}"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52</a:t>
            </a:fld>
            <a:endParaRPr lang="en-US"/>
          </a:p>
        </p:txBody>
      </p:sp>
    </p:spTree>
    <p:extLst>
      <p:ext uri="{BB962C8B-B14F-4D97-AF65-F5344CB8AC3E}">
        <p14:creationId xmlns:p14="http://schemas.microsoft.com/office/powerpoint/2010/main" xmlns="" val="11269304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87421"/>
            <a:ext cx="8603894" cy="414421"/>
          </a:xfrm>
          <a:prstGeom prst="roundRect">
            <a:avLst/>
          </a:prstGeom>
          <a:solidFill>
            <a:schemeClr val="accent2">
              <a:lumMod val="75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Project Support Coordinator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xmlns="" val="1787607957"/>
              </p:ext>
            </p:extLst>
          </p:nvPr>
        </p:nvGraphicFramePr>
        <p:xfrm>
          <a:off x="294831" y="1675692"/>
          <a:ext cx="8482852" cy="3749040"/>
        </p:xfrm>
        <a:graphic>
          <a:graphicData uri="http://schemas.openxmlformats.org/drawingml/2006/table">
            <a:tbl>
              <a:tblPr firstRow="1" bandRow="1">
                <a:tableStyleId>{5C22544A-7EE6-4342-B048-85BDC9FD1C3A}</a:tableStyleId>
              </a:tblPr>
              <a:tblGrid>
                <a:gridCol w="1462767"/>
                <a:gridCol w="7020085"/>
              </a:tblGrid>
              <a:tr h="270012">
                <a:tc>
                  <a:txBody>
                    <a:bodyPr/>
                    <a:lstStyle/>
                    <a:p>
                      <a:r>
                        <a:rPr lang="en-US" sz="1200" dirty="0" smtClean="0"/>
                        <a:t>Depth</a:t>
                      </a:r>
                      <a:endParaRPr lang="en-US" sz="1200" dirty="0"/>
                    </a:p>
                  </a:txBody>
                  <a:tcPr/>
                </a:tc>
                <a:tc>
                  <a:txBody>
                    <a:bodyPr/>
                    <a:lstStyle/>
                    <a:p>
                      <a:r>
                        <a:rPr lang="en-US" sz="1200" dirty="0" smtClean="0"/>
                        <a:t>Knowledge Areas</a:t>
                      </a:r>
                      <a:endParaRPr lang="en-US" sz="1200" dirty="0"/>
                    </a:p>
                  </a:txBody>
                  <a:tcPr/>
                </a:tc>
              </a:tr>
              <a:tr h="370840">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a:buFont typeface="Arial"/>
                        <a:buChar char="•"/>
                      </a:pPr>
                      <a:r>
                        <a:rPr lang="en-US" sz="1200" baseline="0" dirty="0" smtClean="0">
                          <a:latin typeface="+mn-lt"/>
                        </a:rPr>
                        <a:t>Document management and reporting</a:t>
                      </a:r>
                    </a:p>
                    <a:p>
                      <a:pPr marL="171450" lvl="0" indent="-171450" algn="l">
                        <a:buFont typeface="Arial"/>
                        <a:buChar char="•"/>
                      </a:pPr>
                      <a:r>
                        <a:rPr lang="en-US" sz="1200" baseline="0" dirty="0" err="1" smtClean="0">
                          <a:latin typeface="+mn-lt"/>
                        </a:rPr>
                        <a:t>eGovernance</a:t>
                      </a:r>
                      <a:r>
                        <a:rPr lang="en-US" sz="1200" baseline="0" dirty="0" smtClean="0">
                          <a:latin typeface="+mn-lt"/>
                        </a:rPr>
                        <a:t> Lifecycle</a:t>
                      </a:r>
                    </a:p>
                  </a:txBody>
                  <a:tcPr/>
                </a:tc>
              </a:tr>
              <a:tr h="370840">
                <a:tc>
                  <a:txBody>
                    <a:bodyPr/>
                    <a:lstStyle/>
                    <a:p>
                      <a:r>
                        <a:rPr lang="en-US" sz="1200" b="1" dirty="0" smtClean="0"/>
                        <a:t>Proficiency in</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(Power point, Excel, Word)</a:t>
                      </a:r>
                      <a:endParaRPr lang="en-US" sz="1200" dirty="0" smtClean="0">
                        <a:latin typeface="+mn-lt"/>
                      </a:endParaRP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Master Services Agreement (MSA)</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Detailed Project Reports (DPRs)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Request for Proposals</a:t>
                      </a:r>
                      <a:endParaRPr lang="en-US" sz="1200" dirty="0" smtClean="0">
                        <a:latin typeface="+mn-lt"/>
                      </a:endParaRPr>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ICT Infrastructure</a:t>
                      </a:r>
                      <a:r>
                        <a:rPr lang="en-US" sz="1200" baseline="0" dirty="0" smtClean="0">
                          <a:latin typeface="+mn-lt"/>
                        </a:rPr>
                        <a:t> facilities,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A</a:t>
                      </a:r>
                      <a:r>
                        <a:rPr lang="en-US" sz="1200" baseline="0" dirty="0" smtClean="0">
                          <a:latin typeface="+mn-lt"/>
                        </a:rPr>
                        <a:t> </a:t>
                      </a:r>
                      <a:r>
                        <a:rPr lang="en-US" sz="1200" dirty="0" smtClean="0">
                          <a:latin typeface="+mn-lt"/>
                        </a:rPr>
                        <a:t>recognized project delivery method – PMI/PRINCE2 or Common Information Management Method (CIMM)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Service Management/Operations</a:t>
                      </a:r>
                      <a:r>
                        <a:rPr lang="en-US" sz="1200" baseline="0" dirty="0" smtClean="0">
                          <a:latin typeface="+mn-lt"/>
                        </a:rPr>
                        <a:t> (</a:t>
                      </a:r>
                      <a:r>
                        <a:rPr lang="en-US" sz="1200" dirty="0" smtClean="0">
                          <a:latin typeface="+mn-lt"/>
                        </a:rPr>
                        <a:t>ITIL)</a:t>
                      </a:r>
                    </a:p>
                  </a:txBody>
                  <a:tcPr/>
                </a:tc>
              </a:tr>
              <a:tr h="370840">
                <a:tc>
                  <a:txBody>
                    <a:bodyPr/>
                    <a:lstStyle/>
                    <a:p>
                      <a:r>
                        <a:rPr lang="en-US" sz="1200" b="1" dirty="0" smtClean="0"/>
                        <a:t>Awareness of</a:t>
                      </a:r>
                      <a:endParaRPr lang="en-US" sz="1200" b="1" dirty="0"/>
                    </a:p>
                  </a:txBody>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Common programming languages, operating systems, web technologies, 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 </a:t>
                      </a:r>
                      <a:r>
                        <a:rPr lang="en-US" sz="1200" baseline="0" dirty="0" err="1" smtClean="0">
                          <a:latin typeface="+mn-lt"/>
                        </a:rPr>
                        <a:t>SaaS</a:t>
                      </a:r>
                      <a:r>
                        <a:rPr lang="en-US" sz="1200" baseline="0" dirty="0" smtClean="0">
                          <a:latin typeface="+mn-lt"/>
                        </a:rPr>
                        <a:t> – Software as a Service), Big Data, Mobile, Social Media, Green IT, Web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24156A85-A56E-444C-90C7-CD7BFFF99669}"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53</a:t>
            </a:fld>
            <a:endParaRPr lang="en-US"/>
          </a:p>
        </p:txBody>
      </p:sp>
    </p:spTree>
    <p:extLst>
      <p:ext uri="{BB962C8B-B14F-4D97-AF65-F5344CB8AC3E}">
        <p14:creationId xmlns:p14="http://schemas.microsoft.com/office/powerpoint/2010/main" xmlns="" val="332601534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60116" y="2963703"/>
            <a:ext cx="3361217" cy="584776"/>
          </a:xfrm>
          <a:prstGeom prst="rect">
            <a:avLst/>
          </a:prstGeom>
          <a:noFill/>
          <a:ln>
            <a:solidFill>
              <a:srgbClr val="003C00"/>
            </a:solidFill>
          </a:ln>
        </p:spPr>
        <p:txBody>
          <a:bodyPr wrap="none" rtlCol="0">
            <a:spAutoFit/>
          </a:bodyPr>
          <a:lstStyle/>
          <a:p>
            <a:r>
              <a:rPr lang="en-US" sz="3200" dirty="0" smtClean="0"/>
              <a:t>Technical Architect</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7A7E7557-9158-B343-BD04-A39F7F4E95B7}"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54</a:t>
            </a:fld>
            <a:endParaRPr lang="en-US"/>
          </a:p>
        </p:txBody>
      </p:sp>
    </p:spTree>
    <p:extLst>
      <p:ext uri="{BB962C8B-B14F-4D97-AF65-F5344CB8AC3E}">
        <p14:creationId xmlns:p14="http://schemas.microsoft.com/office/powerpoint/2010/main" xmlns="" val="7355562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8770" y="778166"/>
            <a:ext cx="8621317" cy="5656905"/>
          </a:xfrm>
          <a:prstGeom prst="rect">
            <a:avLst/>
          </a:prstGeom>
          <a:ln>
            <a:solidFill>
              <a:srgbClr val="003C00"/>
            </a:solidFill>
          </a:ln>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An ‘Architect’ is a person who</a:t>
            </a:r>
          </a:p>
          <a:p>
            <a:endParaRPr lang="en-US" sz="2000" dirty="0"/>
          </a:p>
          <a:p>
            <a:pPr marL="457200" indent="-457200">
              <a:buFont typeface="+mj-lt"/>
              <a:buAutoNum type="arabicPeriod"/>
            </a:pPr>
            <a:r>
              <a:rPr lang="en-US" sz="2000" dirty="0" smtClean="0"/>
              <a:t>Devises data, application and  deployment </a:t>
            </a:r>
            <a:r>
              <a:rPr lang="en-US" sz="2000" dirty="0"/>
              <a:t>architectures that support the business </a:t>
            </a:r>
            <a:r>
              <a:rPr lang="en-US" sz="2000" dirty="0" smtClean="0"/>
              <a:t>model. Works under the direct guidance of the CTO;</a:t>
            </a:r>
          </a:p>
          <a:p>
            <a:pPr marL="457200" indent="-457200">
              <a:buFont typeface="+mj-lt"/>
              <a:buAutoNum type="arabicPeriod"/>
            </a:pPr>
            <a:endParaRPr lang="en-US" sz="2000" dirty="0"/>
          </a:p>
          <a:p>
            <a:pPr marL="457200" indent="-457200">
              <a:buFont typeface="+mj-lt"/>
              <a:buAutoNum type="arabicPeriod"/>
            </a:pPr>
            <a:r>
              <a:rPr lang="en-US" sz="2000" dirty="0" smtClean="0"/>
              <a:t>Works closely with stakeholders (Management / Domain / Technical) </a:t>
            </a:r>
            <a:r>
              <a:rPr lang="en-US" sz="2000" dirty="0"/>
              <a:t>to build a holistic view of the </a:t>
            </a:r>
            <a:r>
              <a:rPr lang="en-US" sz="2000" dirty="0" smtClean="0"/>
              <a:t>Ministry / Department’s </a:t>
            </a:r>
            <a:r>
              <a:rPr lang="en-US" sz="2000" dirty="0"/>
              <a:t>strategy, processes, information and information technology assets;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Uses </a:t>
            </a:r>
            <a:r>
              <a:rPr lang="en-US" sz="2000" dirty="0"/>
              <a:t>this knowledge to ensure that the business and IT are in alignment</a:t>
            </a:r>
            <a:r>
              <a:rPr lang="en-US" sz="2000" dirty="0" smtClean="0"/>
              <a:t>;</a:t>
            </a:r>
          </a:p>
          <a:p>
            <a:pPr marL="457200" indent="-457200">
              <a:buFont typeface="+mj-lt"/>
              <a:buAutoNum type="arabicPeriod"/>
            </a:pPr>
            <a:endParaRPr lang="en-US" sz="2000" dirty="0" smtClean="0"/>
          </a:p>
          <a:p>
            <a:pPr marL="457200" indent="-457200">
              <a:buFont typeface="+mj-lt"/>
              <a:buAutoNum type="arabicPeriod"/>
            </a:pPr>
            <a:r>
              <a:rPr lang="en-US" sz="2000" dirty="0" smtClean="0"/>
              <a:t>Ensures a quality system design which provides good system performance, an effective user interface, open standards based design to enable scalability, optimal operational cost, and flexibility for future change;</a:t>
            </a:r>
          </a:p>
          <a:p>
            <a:pPr marL="457200" indent="-457200">
              <a:buFont typeface="+mj-lt"/>
              <a:buAutoNum type="arabicPeriod"/>
            </a:pPr>
            <a:endParaRPr lang="en-US" sz="2000" dirty="0"/>
          </a:p>
          <a:p>
            <a:pPr marL="457200" indent="-457200">
              <a:buFont typeface="+mj-lt"/>
              <a:buAutoNum type="arabicPeriod"/>
            </a:pPr>
            <a:r>
              <a:rPr lang="en-US" sz="2000" dirty="0" smtClean="0"/>
              <a:t>Different </a:t>
            </a:r>
            <a:r>
              <a:rPr lang="en-US" sz="2000" dirty="0"/>
              <a:t>types of architecture are recognized (data, system, enterprise, infrastructure), but this profile can contain all the people whose primary role is architectural, irrespective of the context. They will all have different experiences and </a:t>
            </a:r>
            <a:r>
              <a:rPr lang="en-US" sz="2000" dirty="0" smtClean="0"/>
              <a:t>specializations;</a:t>
            </a:r>
          </a:p>
          <a:p>
            <a:pPr marL="457200" indent="-457200">
              <a:buFont typeface="+mj-lt"/>
              <a:buAutoNum type="arabicPeriod"/>
            </a:pPr>
            <a:endParaRPr lang="en-US" sz="2000" dirty="0"/>
          </a:p>
          <a:p>
            <a:pPr marL="457200" indent="-457200">
              <a:buFont typeface="+mj-lt"/>
              <a:buAutoNum type="arabicPeriod"/>
            </a:pPr>
            <a:r>
              <a:rPr lang="en-US" sz="2000" dirty="0"/>
              <a:t>Creates optimum technical solution in the context of the </a:t>
            </a:r>
            <a:r>
              <a:rPr lang="en-US" sz="2000" dirty="0" smtClean="0"/>
              <a:t>Government </a:t>
            </a:r>
            <a:r>
              <a:rPr lang="en-US" sz="2000" dirty="0"/>
              <a:t>environment, requirements, and financial </a:t>
            </a:r>
            <a:r>
              <a:rPr lang="en-US" sz="2000" dirty="0" smtClean="0"/>
              <a:t>resources;</a:t>
            </a:r>
          </a:p>
          <a:p>
            <a:pPr marL="457200" indent="-457200">
              <a:buFont typeface="+mj-lt"/>
              <a:buAutoNum type="arabicPeriod"/>
            </a:pPr>
            <a:endParaRPr lang="en-US" sz="2000" dirty="0"/>
          </a:p>
          <a:p>
            <a:pPr marL="457200" indent="-457200">
              <a:buFont typeface="+mj-lt"/>
              <a:buAutoNum type="arabicPeriod"/>
            </a:pPr>
            <a:r>
              <a:rPr lang="en-US" sz="2000" dirty="0" smtClean="0"/>
              <a:t>Establishes programming, design, and other technical standards, training team members, and provides hands on advisory and trouble-shooting support to maximizes the </a:t>
            </a:r>
            <a:r>
              <a:rPr lang="en-US" sz="2000" dirty="0"/>
              <a:t>productivity of the project </a:t>
            </a:r>
            <a:r>
              <a:rPr lang="en-US" sz="2000" dirty="0" smtClean="0"/>
              <a:t>team; </a:t>
            </a:r>
          </a:p>
          <a:p>
            <a:pPr marL="457200" indent="-457200">
              <a:buFont typeface="+mj-lt"/>
              <a:buAutoNum type="arabicPeriod"/>
            </a:pPr>
            <a:endParaRPr lang="en-US" sz="2000" dirty="0"/>
          </a:p>
          <a:p>
            <a:pPr marL="457200" indent="-457200">
              <a:buFont typeface="+mj-lt"/>
              <a:buAutoNum type="arabicPeriod"/>
            </a:pPr>
            <a:r>
              <a:rPr lang="en-US" sz="2000" dirty="0" smtClean="0"/>
              <a:t>Is a </a:t>
            </a:r>
            <a:r>
              <a:rPr lang="en-US" sz="2000" dirty="0"/>
              <a:t>focal point for all technical issues and initiatives on the </a:t>
            </a:r>
            <a:r>
              <a:rPr lang="en-US" sz="2000" dirty="0" smtClean="0"/>
              <a:t>project. Ensures </a:t>
            </a:r>
            <a:r>
              <a:rPr lang="en-US" sz="2000" dirty="0"/>
              <a:t>that all components of the technical architecture are properly </a:t>
            </a:r>
            <a:r>
              <a:rPr lang="en-US" sz="2000" dirty="0" smtClean="0"/>
              <a:t>implemented. Ensures </a:t>
            </a:r>
            <a:r>
              <a:rPr lang="en-US" sz="2000" dirty="0"/>
              <a:t>complementary synthesis of all standards, models, designs and methodologies.</a:t>
            </a:r>
          </a:p>
        </p:txBody>
      </p:sp>
      <p:sp>
        <p:nvSpPr>
          <p:cNvPr id="6" name="Rounded Rectangle 5"/>
          <p:cNvSpPr/>
          <p:nvPr/>
        </p:nvSpPr>
        <p:spPr>
          <a:xfrm>
            <a:off x="173789" y="233949"/>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Architect</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2B5A16E2-7BB3-474C-93AA-9BAE78E92C85}"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55</a:t>
            </a:fld>
            <a:endParaRPr lang="en-US"/>
          </a:p>
        </p:txBody>
      </p:sp>
    </p:spTree>
    <p:extLst>
      <p:ext uri="{BB962C8B-B14F-4D97-AF65-F5344CB8AC3E}">
        <p14:creationId xmlns:p14="http://schemas.microsoft.com/office/powerpoint/2010/main" xmlns="" val="42588876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1870045819"/>
              </p:ext>
            </p:extLst>
          </p:nvPr>
        </p:nvGraphicFramePr>
        <p:xfrm>
          <a:off x="328325" y="854140"/>
          <a:ext cx="4457570" cy="5468966"/>
        </p:xfrm>
        <a:graphic>
          <a:graphicData uri="http://schemas.openxmlformats.org/drawingml/2006/table">
            <a:tbl>
              <a:tblPr firstRow="1" bandRow="1">
                <a:tableStyleId>{F2DE63D5-997A-4646-A377-4702673A728D}</a:tableStyleId>
              </a:tblPr>
              <a:tblGrid>
                <a:gridCol w="874833"/>
                <a:gridCol w="3582737"/>
              </a:tblGrid>
              <a:tr h="228249">
                <a:tc gridSpan="2">
                  <a:txBody>
                    <a:bodyPr/>
                    <a:lstStyle/>
                    <a:p>
                      <a:r>
                        <a:rPr lang="en-US" sz="1200" dirty="0" smtClean="0">
                          <a:latin typeface="+mn-lt"/>
                        </a:rPr>
                        <a:t>Professional Skills (refer to the skills description)</a:t>
                      </a:r>
                      <a:endParaRPr lang="en-US" sz="1200" dirty="0">
                        <a:latin typeface="+mn-lt"/>
                      </a:endParaRPr>
                    </a:p>
                  </a:txBody>
                  <a:tcPr marL="68580" marR="68580">
                    <a:solidFill>
                      <a:srgbClr val="008000"/>
                    </a:solidFill>
                  </a:tcPr>
                </a:tc>
                <a:tc hMerge="1">
                  <a:txBody>
                    <a:bodyPr/>
                    <a:lstStyle/>
                    <a:p>
                      <a:endParaRPr lang="en-US"/>
                    </a:p>
                  </a:txBody>
                  <a:tcPr/>
                </a:tc>
              </a:tr>
              <a:tr h="164741">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a:p>
                  </a:txBody>
                  <a:tcPr/>
                </a:tc>
              </a:tr>
              <a:tr h="278807">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P.01</a:t>
                      </a:r>
                    </a:p>
                  </a:txBody>
                  <a:tcPr marL="0" marR="0" marT="0" marB="0">
                    <a:noFill/>
                  </a:tcPr>
                </a:tc>
                <a:tc>
                  <a:txBody>
                    <a:bodyPr/>
                    <a:lstStyle/>
                    <a:p>
                      <a:r>
                        <a:rPr lang="en-US" sz="1200" dirty="0" smtClean="0">
                          <a:latin typeface="+mn-lt"/>
                        </a:rPr>
                        <a:t>Enterprise and business architecture</a:t>
                      </a:r>
                      <a:r>
                        <a:rPr lang="en-US" sz="1200" baseline="0" dirty="0" smtClean="0">
                          <a:latin typeface="+mn-lt"/>
                        </a:rPr>
                        <a:t> development</a:t>
                      </a:r>
                      <a:endParaRPr lang="en-US" sz="1200" dirty="0">
                        <a:latin typeface="+mn-lt"/>
                      </a:endParaRPr>
                    </a:p>
                  </a:txBody>
                  <a:tcPr marL="68580" marR="68580">
                    <a:noFill/>
                  </a:tcPr>
                </a:tc>
              </a:tr>
              <a:tr h="147053">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P.02</a:t>
                      </a:r>
                    </a:p>
                  </a:txBody>
                  <a:tcPr marL="0" marR="0" marT="0" marB="0">
                    <a:noFill/>
                  </a:tcPr>
                </a:tc>
                <a:tc>
                  <a:txBody>
                    <a:bodyPr/>
                    <a:lstStyle/>
                    <a:p>
                      <a:r>
                        <a:rPr lang="en-US" sz="1200" dirty="0" smtClean="0">
                          <a:latin typeface="+mn-lt"/>
                        </a:rPr>
                        <a:t>Technical</a:t>
                      </a:r>
                      <a:r>
                        <a:rPr lang="en-US" sz="1200" baseline="0" dirty="0" smtClean="0">
                          <a:latin typeface="+mn-lt"/>
                        </a:rPr>
                        <a:t> specialism</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P.03</a:t>
                      </a:r>
                    </a:p>
                  </a:txBody>
                  <a:tcPr marL="0" marR="0" marT="0" marB="0">
                    <a:noFill/>
                  </a:tcPr>
                </a:tc>
                <a:tc>
                  <a:txBody>
                    <a:bodyPr/>
                    <a:lstStyle/>
                    <a:p>
                      <a:r>
                        <a:rPr lang="en-US" sz="1200" dirty="0" smtClean="0">
                          <a:latin typeface="+mn-lt"/>
                        </a:rPr>
                        <a:t>Business</a:t>
                      </a:r>
                      <a:r>
                        <a:rPr lang="en-US" sz="1200" baseline="0" dirty="0" smtClean="0">
                          <a:latin typeface="+mn-lt"/>
                        </a:rPr>
                        <a:t> process improvement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P.04</a:t>
                      </a:r>
                    </a:p>
                  </a:txBody>
                  <a:tcPr marL="0" marR="0" marT="0" marB="0">
                    <a:noFill/>
                  </a:tcPr>
                </a:tc>
                <a:tc>
                  <a:txBody>
                    <a:bodyPr/>
                    <a:lstStyle/>
                    <a:p>
                      <a:r>
                        <a:rPr lang="en-US" sz="1200" dirty="0" smtClean="0">
                          <a:latin typeface="+mn-lt"/>
                        </a:rPr>
                        <a:t>Emerging</a:t>
                      </a:r>
                      <a:r>
                        <a:rPr lang="en-US" sz="1200" baseline="0" dirty="0" smtClean="0">
                          <a:latin typeface="+mn-lt"/>
                        </a:rPr>
                        <a:t> technology monitoring</a:t>
                      </a:r>
                      <a:endParaRPr lang="en-US" sz="1200" dirty="0">
                        <a:latin typeface="+mn-lt"/>
                      </a:endParaRPr>
                    </a:p>
                  </a:txBody>
                  <a:tcPr marL="68580" marR="68580">
                    <a:noFill/>
                  </a:tcPr>
                </a:tc>
              </a:tr>
              <a:tr h="179672">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P.05</a:t>
                      </a:r>
                    </a:p>
                  </a:txBody>
                  <a:tcPr marL="0" marR="0" marT="0" marB="0">
                    <a:noFill/>
                  </a:tcPr>
                </a:tc>
                <a:tc>
                  <a:txBody>
                    <a:bodyPr/>
                    <a:lstStyle/>
                    <a:p>
                      <a:r>
                        <a:rPr lang="en-US" sz="1200" dirty="0" smtClean="0">
                          <a:latin typeface="+mn-lt"/>
                        </a:rPr>
                        <a:t>Solution</a:t>
                      </a:r>
                      <a:r>
                        <a:rPr lang="en-US" sz="1200" baseline="0" dirty="0" smtClean="0">
                          <a:latin typeface="+mn-lt"/>
                        </a:rPr>
                        <a:t> architecture</a:t>
                      </a:r>
                      <a:endParaRPr lang="en-US" sz="1200" dirty="0">
                        <a:latin typeface="+mn-lt"/>
                      </a:endParaRPr>
                    </a:p>
                  </a:txBody>
                  <a:tcPr marL="68580" marR="68580">
                    <a:noFill/>
                  </a:tcPr>
                </a:tc>
              </a:tr>
              <a:tr h="380415">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P.06</a:t>
                      </a:r>
                    </a:p>
                  </a:txBody>
                  <a:tcPr marL="0" marR="0" marT="0" marB="0">
                    <a:noFill/>
                  </a:tcPr>
                </a:tc>
                <a:tc>
                  <a:txBody>
                    <a:bodyPr/>
                    <a:lstStyle/>
                    <a:p>
                      <a:r>
                        <a:rPr lang="en-US" sz="1200" dirty="0" smtClean="0">
                          <a:latin typeface="+mn-lt"/>
                        </a:rPr>
                        <a:t>Change</a:t>
                      </a:r>
                      <a:r>
                        <a:rPr lang="en-US" sz="1200" baseline="0" dirty="0" smtClean="0">
                          <a:latin typeface="+mn-lt"/>
                        </a:rPr>
                        <a:t> implementation planning and management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P.07</a:t>
                      </a:r>
                    </a:p>
                  </a:txBody>
                  <a:tcPr marL="0" marR="0" marT="0" marB="0">
                    <a:noFill/>
                  </a:tcPr>
                </a:tc>
                <a:tc>
                  <a:txBody>
                    <a:bodyPr/>
                    <a:lstStyle/>
                    <a:p>
                      <a:r>
                        <a:rPr lang="en-US" sz="1200" dirty="0" smtClean="0">
                          <a:latin typeface="+mn-lt"/>
                        </a:rPr>
                        <a:t>Requirement</a:t>
                      </a:r>
                      <a:r>
                        <a:rPr lang="en-US" sz="1200" baseline="0" dirty="0" smtClean="0">
                          <a:latin typeface="+mn-lt"/>
                        </a:rPr>
                        <a:t> definition and management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P.08</a:t>
                      </a:r>
                    </a:p>
                  </a:txBody>
                  <a:tcPr marL="0" marR="0" marT="0" marB="0">
                    <a:noFill/>
                  </a:tcPr>
                </a:tc>
                <a:tc>
                  <a:txBody>
                    <a:bodyPr/>
                    <a:lstStyle/>
                    <a:p>
                      <a:r>
                        <a:rPr lang="en-US" sz="1200" dirty="0" smtClean="0">
                          <a:latin typeface="+mn-lt"/>
                        </a:rPr>
                        <a:t>System</a:t>
                      </a:r>
                      <a:r>
                        <a:rPr lang="en-US" sz="1200" baseline="0" dirty="0" smtClean="0">
                          <a:latin typeface="+mn-lt"/>
                        </a:rPr>
                        <a:t>  design</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P.09</a:t>
                      </a:r>
                    </a:p>
                  </a:txBody>
                  <a:tcPr marL="0" marR="0" marT="0" marB="0">
                    <a:noFill/>
                  </a:tcPr>
                </a:tc>
                <a:tc>
                  <a:txBody>
                    <a:bodyPr/>
                    <a:lstStyle/>
                    <a:p>
                      <a:r>
                        <a:rPr lang="en-US" sz="1200" dirty="0" smtClean="0">
                          <a:latin typeface="+mn-lt"/>
                        </a:rPr>
                        <a:t>Network</a:t>
                      </a:r>
                      <a:r>
                        <a:rPr lang="en-US" sz="1200" baseline="0" dirty="0" smtClean="0">
                          <a:latin typeface="+mn-lt"/>
                        </a:rPr>
                        <a:t> design</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baseline="0" dirty="0" smtClean="0">
                          <a:effectLst/>
                          <a:latin typeface="+mn-lt"/>
                          <a:ea typeface="Calibri"/>
                          <a:cs typeface="Times New Roman"/>
                        </a:rPr>
                        <a:t>TA P.10</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Database Design</a:t>
                      </a:r>
                      <a:endParaRPr lang="en-US" sz="1200" dirty="0">
                        <a:latin typeface="+mn-lt"/>
                      </a:endParaRPr>
                    </a:p>
                  </a:txBody>
                  <a:tcPr marL="68580" marR="68580">
                    <a:noFill/>
                  </a:tcPr>
                </a:tc>
              </a:tr>
              <a:tr h="164741">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a:p>
                  </a:txBody>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D.1</a:t>
                      </a:r>
                    </a:p>
                  </a:txBody>
                  <a:tcPr marL="0" marR="0" marT="0" marB="0">
                    <a:noFill/>
                  </a:tcPr>
                </a:tc>
                <a:tc>
                  <a:txBody>
                    <a:bodyPr/>
                    <a:lstStyle/>
                    <a:p>
                      <a:r>
                        <a:rPr lang="en-US" sz="1200" dirty="0" smtClean="0">
                          <a:latin typeface="+mn-lt"/>
                        </a:rPr>
                        <a:t>Innovation</a:t>
                      </a:r>
                      <a:endParaRPr lang="en-US" sz="1200" dirty="0">
                        <a:latin typeface="+mn-lt"/>
                      </a:endParaRPr>
                    </a:p>
                  </a:txBody>
                  <a:tcPr marL="68580" marR="68580">
                    <a:noFill/>
                  </a:tcPr>
                </a:tc>
              </a:tr>
              <a:tr h="255761">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D.2</a:t>
                      </a:r>
                    </a:p>
                  </a:txBody>
                  <a:tcPr marL="0" marR="0" marT="0" marB="0">
                    <a:noFill/>
                  </a:tcPr>
                </a:tc>
                <a:tc>
                  <a:txBody>
                    <a:bodyPr/>
                    <a:lstStyle/>
                    <a:p>
                      <a:r>
                        <a:rPr lang="en-US" sz="1200" dirty="0" smtClean="0">
                          <a:latin typeface="+mn-lt"/>
                        </a:rPr>
                        <a:t>Software</a:t>
                      </a:r>
                      <a:r>
                        <a:rPr lang="en-US" sz="1200" baseline="0" dirty="0" smtClean="0">
                          <a:latin typeface="+mn-lt"/>
                        </a:rPr>
                        <a:t> development process improvement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D.3</a:t>
                      </a:r>
                    </a:p>
                  </a:txBody>
                  <a:tcPr marL="0" marR="0" marT="0" marB="0">
                    <a:noFill/>
                  </a:tcPr>
                </a:tc>
                <a:tc>
                  <a:txBody>
                    <a:bodyPr/>
                    <a:lstStyle/>
                    <a:p>
                      <a:r>
                        <a:rPr lang="en-US" sz="1200" dirty="0" smtClean="0">
                          <a:latin typeface="+mn-lt"/>
                        </a:rPr>
                        <a:t>Project</a:t>
                      </a:r>
                      <a:r>
                        <a:rPr lang="en-US" sz="1200" baseline="0" dirty="0" smtClean="0">
                          <a:latin typeface="+mn-lt"/>
                        </a:rPr>
                        <a:t> management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D.4</a:t>
                      </a:r>
                    </a:p>
                  </a:txBody>
                  <a:tcPr marL="0" marR="0" marT="0" marB="0">
                    <a:noFill/>
                  </a:tcPr>
                </a:tc>
                <a:tc>
                  <a:txBody>
                    <a:bodyPr/>
                    <a:lstStyle/>
                    <a:p>
                      <a:r>
                        <a:rPr lang="en-US" sz="1200" dirty="0" smtClean="0">
                          <a:latin typeface="+mn-lt"/>
                        </a:rPr>
                        <a:t>Stakeholder</a:t>
                      </a:r>
                      <a:r>
                        <a:rPr lang="en-US" sz="1200" baseline="0" dirty="0" smtClean="0">
                          <a:latin typeface="+mn-lt"/>
                        </a:rPr>
                        <a:t> relationship management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D.5</a:t>
                      </a:r>
                    </a:p>
                  </a:txBody>
                  <a:tcPr marL="0" marR="0" marT="0" marB="0">
                    <a:noFill/>
                  </a:tcPr>
                </a:tc>
                <a:tc>
                  <a:txBody>
                    <a:bodyPr/>
                    <a:lstStyle/>
                    <a:p>
                      <a:r>
                        <a:rPr lang="en-US" sz="1200" dirty="0" smtClean="0">
                          <a:latin typeface="+mn-lt"/>
                        </a:rPr>
                        <a:t>System</a:t>
                      </a:r>
                      <a:r>
                        <a:rPr lang="en-US" sz="1200" baseline="0" dirty="0" smtClean="0">
                          <a:latin typeface="+mn-lt"/>
                        </a:rPr>
                        <a:t> integration</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a:t>
                      </a:r>
                      <a:r>
                        <a:rPr lang="en-GB" sz="1200" dirty="0">
                          <a:effectLst/>
                          <a:latin typeface="+mn-lt"/>
                          <a:ea typeface="Calibri"/>
                          <a:cs typeface="Times New Roman"/>
                        </a:rPr>
                        <a:t>D.6</a:t>
                      </a:r>
                    </a:p>
                  </a:txBody>
                  <a:tcPr marL="0" marR="0" marT="0" marB="0">
                    <a:noFill/>
                  </a:tcPr>
                </a:tc>
                <a:tc>
                  <a:txBody>
                    <a:bodyPr/>
                    <a:lstStyle/>
                    <a:p>
                      <a:r>
                        <a:rPr lang="en-US" sz="1200" dirty="0" smtClean="0">
                          <a:latin typeface="+mn-lt"/>
                        </a:rPr>
                        <a:t>Release</a:t>
                      </a:r>
                      <a:r>
                        <a:rPr lang="en-US" sz="1200" baseline="0" dirty="0" smtClean="0">
                          <a:latin typeface="+mn-lt"/>
                        </a:rPr>
                        <a:t> and deployment</a:t>
                      </a:r>
                      <a:endParaRPr lang="en-US" sz="1200" dirty="0">
                        <a:latin typeface="+mn-lt"/>
                      </a:endParaRPr>
                    </a:p>
                  </a:txBody>
                  <a:tcPr marL="68580" marR="68580">
                    <a:noFill/>
                  </a:tcPr>
                </a:tc>
              </a:tr>
              <a:tr h="228249">
                <a:tc>
                  <a:txBody>
                    <a:bodyPr/>
                    <a:lstStyle/>
                    <a:p>
                      <a:pPr algn="ctr">
                        <a:lnSpc>
                          <a:spcPct val="115000"/>
                        </a:lnSpc>
                        <a:spcAft>
                          <a:spcPts val="0"/>
                        </a:spcAft>
                      </a:pPr>
                      <a:r>
                        <a:rPr lang="en-GB" sz="1200" dirty="0" smtClean="0">
                          <a:effectLst/>
                          <a:latin typeface="+mn-lt"/>
                          <a:ea typeface="Calibri"/>
                          <a:cs typeface="Times New Roman"/>
                        </a:rPr>
                        <a:t>TA D.7</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Supplier relationship management</a:t>
                      </a:r>
                      <a:endParaRPr lang="en-US" sz="1200" dirty="0">
                        <a:latin typeface="+mn-lt"/>
                      </a:endParaRPr>
                    </a:p>
                  </a:txBody>
                  <a:tcPr marL="68580" marR="6858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2382654127"/>
              </p:ext>
            </p:extLst>
          </p:nvPr>
        </p:nvGraphicFramePr>
        <p:xfrm>
          <a:off x="4940070" y="1411934"/>
          <a:ext cx="3837613" cy="4498424"/>
        </p:xfrm>
        <a:graphic>
          <a:graphicData uri="http://schemas.openxmlformats.org/drawingml/2006/table">
            <a:tbl>
              <a:tblPr firstRow="1" bandRow="1">
                <a:tableStyleId>{F2DE63D5-997A-4646-A377-4702673A728D}</a:tableStyleId>
              </a:tblPr>
              <a:tblGrid>
                <a:gridCol w="276661"/>
                <a:gridCol w="1938924"/>
                <a:gridCol w="1622028"/>
              </a:tblGrid>
              <a:tr h="334920">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15106">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63538">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9078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TOGAF 9 (The Open Group Architecture Framework)</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Open</a:t>
                      </a:r>
                      <a:r>
                        <a:rPr lang="en-US" sz="1200" baseline="0" dirty="0" smtClean="0"/>
                        <a:t> group</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92608">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Certified IT Architect (CITA)</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IASA</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0416">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Specialist in change management</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British Computer Society</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92608">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Cisco certified design Expert</a:t>
                      </a:r>
                      <a:r>
                        <a:rPr lang="en-US" sz="1200" baseline="0" dirty="0" smtClean="0"/>
                        <a:t> (CCDE)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Cisco</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92608">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Oracle</a:t>
                      </a:r>
                      <a:r>
                        <a:rPr lang="en-US" sz="1200" baseline="0" dirty="0" smtClean="0"/>
                        <a:t> certified Professional (OCP)</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Oracle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8052">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85932">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PMP</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Project Management Institute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558200">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fr-FR" sz="1200" dirty="0" smtClean="0"/>
                        <a:t>Open Group </a:t>
                      </a:r>
                      <a:r>
                        <a:rPr lang="fr-FR" sz="1200" dirty="0" err="1" smtClean="0"/>
                        <a:t>Certified</a:t>
                      </a:r>
                      <a:r>
                        <a:rPr lang="fr-FR" sz="1200" dirty="0" smtClean="0"/>
                        <a:t> Architect</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Open group</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Architect</a:t>
            </a:r>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F1AAF76A-5AB5-E941-A29A-6EEBF9115F91}"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56</a:t>
            </a:fld>
            <a:endParaRPr lang="en-US"/>
          </a:p>
        </p:txBody>
      </p:sp>
    </p:spTree>
    <p:extLst>
      <p:ext uri="{BB962C8B-B14F-4D97-AF65-F5344CB8AC3E}">
        <p14:creationId xmlns:p14="http://schemas.microsoft.com/office/powerpoint/2010/main" xmlns="" val="200380157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73789" y="193845"/>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Architect</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856159551"/>
              </p:ext>
            </p:extLst>
          </p:nvPr>
        </p:nvGraphicFramePr>
        <p:xfrm>
          <a:off x="307899" y="710304"/>
          <a:ext cx="8469783" cy="5867182"/>
        </p:xfrm>
        <a:graphic>
          <a:graphicData uri="http://schemas.openxmlformats.org/drawingml/2006/table">
            <a:tbl>
              <a:tblPr firstRow="1" bandRow="1">
                <a:tableStyleId>{5C22544A-7EE6-4342-B048-85BDC9FD1C3A}</a:tableStyleId>
              </a:tblPr>
              <a:tblGrid>
                <a:gridCol w="856737"/>
                <a:gridCol w="7613046"/>
              </a:tblGrid>
              <a:tr h="380782">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380782">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TOGAF ( The Open Group Architecture Framework)</a:t>
                      </a:r>
                    </a:p>
                    <a:p>
                      <a:pPr marL="171450" lvl="0" indent="-171450" algn="l" defTabSz="914400" rtl="0" eaLnBrk="1" latinLnBrk="0" hangingPunct="1">
                        <a:buFont typeface="Arial"/>
                        <a:buChar char="•"/>
                      </a:pPr>
                      <a:r>
                        <a:rPr lang="en-US" sz="1200" kern="1200" baseline="0" dirty="0" err="1" smtClean="0">
                          <a:solidFill>
                            <a:schemeClr val="tx1"/>
                          </a:solidFill>
                          <a:latin typeface="+mn-lt"/>
                          <a:ea typeface="+mn-ea"/>
                          <a:cs typeface="+mn-cs"/>
                        </a:rPr>
                        <a:t>eGovernance</a:t>
                      </a:r>
                      <a:r>
                        <a:rPr lang="en-US" sz="1200" kern="1200" baseline="0" dirty="0" smtClean="0">
                          <a:solidFill>
                            <a:schemeClr val="tx1"/>
                          </a:solidFill>
                          <a:latin typeface="+mn-lt"/>
                          <a:ea typeface="+mn-ea"/>
                          <a:cs typeface="+mn-cs"/>
                        </a:rPr>
                        <a:t> Lifecycle, SDLC, </a:t>
                      </a:r>
                      <a:r>
                        <a:rPr lang="en-US" sz="1200" kern="1200" baseline="0" dirty="0" err="1" smtClean="0">
                          <a:solidFill>
                            <a:schemeClr val="tx1"/>
                          </a:solidFill>
                          <a:latin typeface="+mn-lt"/>
                          <a:ea typeface="+mn-ea"/>
                          <a:cs typeface="+mn-cs"/>
                        </a:rPr>
                        <a:t>RAD,Principles</a:t>
                      </a:r>
                      <a:r>
                        <a:rPr lang="en-US" sz="1200" kern="1200" baseline="0" dirty="0" smtClean="0">
                          <a:solidFill>
                            <a:schemeClr val="tx1"/>
                          </a:solidFill>
                          <a:latin typeface="+mn-lt"/>
                          <a:ea typeface="+mn-ea"/>
                          <a:cs typeface="+mn-cs"/>
                        </a:rPr>
                        <a:t> and practice of good system design, e.g. loose-coupling, high-cohesion, abstraction, layering, singularity of purpose, good interfaces/APIs.</a:t>
                      </a:r>
                    </a:p>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Application of different development methods, e.g. agile (XP, TDD, SCRUM), iterative, spiral, waterfall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The planning and management of the interaction between two or more networking systems, computers or other "intelligent" devices. Examples: topological design, load balancing.</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Cloud Computing (</a:t>
                      </a:r>
                      <a:r>
                        <a:rPr lang="en-US" sz="1200" kern="1200" baseline="0" dirty="0" err="1" smtClean="0">
                          <a:solidFill>
                            <a:schemeClr val="tx1"/>
                          </a:solidFill>
                          <a:latin typeface="+mn-lt"/>
                          <a:ea typeface="+mn-ea"/>
                          <a:cs typeface="+mn-cs"/>
                        </a:rPr>
                        <a:t>IaaS</a:t>
                      </a:r>
                      <a:r>
                        <a:rPr lang="en-US" sz="1200" kern="1200" baseline="0" dirty="0" smtClean="0">
                          <a:solidFill>
                            <a:schemeClr val="tx1"/>
                          </a:solidFill>
                          <a:latin typeface="+mn-lt"/>
                          <a:ea typeface="+mn-ea"/>
                          <a:cs typeface="+mn-cs"/>
                        </a:rPr>
                        <a:t> – Infrastructure as a Service , </a:t>
                      </a:r>
                      <a:r>
                        <a:rPr lang="en-US" sz="1200" kern="1200" baseline="0" dirty="0" err="1" smtClean="0">
                          <a:solidFill>
                            <a:schemeClr val="tx1"/>
                          </a:solidFill>
                          <a:latin typeface="+mn-lt"/>
                          <a:ea typeface="+mn-ea"/>
                          <a:cs typeface="+mn-cs"/>
                        </a:rPr>
                        <a:t>PaaS</a:t>
                      </a:r>
                      <a:r>
                        <a:rPr lang="en-US" sz="1200" kern="1200" baseline="0" dirty="0" smtClean="0">
                          <a:solidFill>
                            <a:schemeClr val="tx1"/>
                          </a:solidFill>
                          <a:latin typeface="+mn-lt"/>
                          <a:ea typeface="+mn-ea"/>
                          <a:cs typeface="+mn-cs"/>
                        </a:rPr>
                        <a:t> – Platform as a Service, </a:t>
                      </a:r>
                      <a:r>
                        <a:rPr lang="en-US" sz="1200" kern="1200" baseline="0" dirty="0" err="1" smtClean="0">
                          <a:solidFill>
                            <a:schemeClr val="tx1"/>
                          </a:solidFill>
                          <a:latin typeface="+mn-lt"/>
                          <a:ea typeface="+mn-ea"/>
                          <a:cs typeface="+mn-cs"/>
                        </a:rPr>
                        <a:t>SaaS</a:t>
                      </a:r>
                      <a:r>
                        <a:rPr lang="en-US" sz="1200" kern="1200" baseline="0" dirty="0" smtClean="0">
                          <a:solidFill>
                            <a:schemeClr val="tx1"/>
                          </a:solidFill>
                          <a:latin typeface="+mn-lt"/>
                          <a:ea typeface="+mn-ea"/>
                          <a:cs typeface="+mn-cs"/>
                        </a:rPr>
                        <a:t> – Software as a Service), Big Data, Mobile, Social Media, Green IT, Web Technologies</a:t>
                      </a:r>
                    </a:p>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Technology solutions – Data Centre Hosting/Collocation Services, Cloud Services, Managed Voice and IP solutions, Managed Infrastructure Services, System Integration services, Connectivity services, Managed IT services, Data Centre solutions and system integration</a:t>
                      </a:r>
                    </a:p>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New and emerging technologies. For example- Predictive Analytics, Speech Recognition, Local Intelligence, Biometric Authentication Methods, Consumer Telematics, Virtual Assistants, Gesture Control</a:t>
                      </a:r>
                    </a:p>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C, C++, Java, n-Tier Architecture, J2EE, </a:t>
                      </a:r>
                      <a:r>
                        <a:rPr lang="en-US" sz="1200" kern="1200" baseline="0" dirty="0" err="1" smtClean="0">
                          <a:solidFill>
                            <a:schemeClr val="tx1"/>
                          </a:solidFill>
                          <a:latin typeface="+mn-lt"/>
                          <a:ea typeface="+mn-ea"/>
                          <a:cs typeface="+mn-cs"/>
                        </a:rPr>
                        <a:t>.Net</a:t>
                      </a:r>
                      <a:r>
                        <a:rPr lang="en-US" sz="1200" kern="1200" baseline="0" dirty="0" smtClean="0">
                          <a:solidFill>
                            <a:schemeClr val="tx1"/>
                          </a:solidFill>
                          <a:latin typeface="+mn-lt"/>
                          <a:ea typeface="+mn-ea"/>
                          <a:cs typeface="+mn-cs"/>
                        </a:rPr>
                        <a:t>, Oracle, MS Technologies, databases, ERP,  Unix, Linux, Open source platforms</a:t>
                      </a:r>
                    </a:p>
                  </a:txBody>
                  <a:tcPr/>
                </a:tc>
              </a:tr>
              <a:tr h="380782">
                <a:tc>
                  <a:txBody>
                    <a:bodyPr/>
                    <a:lstStyle/>
                    <a:p>
                      <a:r>
                        <a:rPr lang="en-US" sz="1200" b="1" dirty="0" smtClean="0"/>
                        <a:t>Proficiency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a:t>
                      </a:r>
                      <a:r>
                        <a:rPr lang="en-US" sz="1200" baseline="0" dirty="0" err="1" smtClean="0">
                          <a:latin typeface="+mn-lt"/>
                        </a:rPr>
                        <a:t>Powerpoint</a:t>
                      </a:r>
                      <a:r>
                        <a:rPr lang="en-US" sz="1200" baseline="0" dirty="0" smtClean="0">
                          <a:latin typeface="+mn-lt"/>
                        </a:rPr>
                        <a:t>, Excel, Word)</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ISO 20001 , ISO/IEC 27001(Information security management standards) , ISO/IEC 20000 (IT Service management standards), IS -15700 (Quality Management Systems standards)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Security and Privacy including Cyber Security, Mobile App development</a:t>
                      </a:r>
                    </a:p>
                  </a:txBody>
                  <a:tcPr/>
                </a:tc>
              </a:tr>
              <a:tr h="38078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IT Act 2000, IT Act amendments 2008, Right to Information Act – 2005</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smtClean="0">
                          <a:solidFill>
                            <a:schemeClr val="tx1"/>
                          </a:solidFill>
                          <a:latin typeface="+mn-lt"/>
                          <a:ea typeface="+mn-ea"/>
                          <a:cs typeface="+mn-cs"/>
                        </a:rPr>
                        <a:t>ITIL (IT Infrastructure Library) , COBIT (Control Objectives for Information and Related Technology) , CMM (Capability Maturity Model) , SPICE (Software Process Improvement and Capability) , IDEAL (Identify, Determine, Evaluate, Act and Learn) , SFIA (Skills Framework for Information Age) , Six Sigma, Gartner Hype Cycle </a:t>
                      </a:r>
                    </a:p>
                  </a:txBody>
                  <a:tcPr/>
                </a:tc>
              </a:tr>
              <a:tr h="380782">
                <a:tc>
                  <a:txBody>
                    <a:bodyPr/>
                    <a:lstStyle/>
                    <a:p>
                      <a:r>
                        <a:rPr lang="en-US" sz="1200" b="1" dirty="0" smtClean="0"/>
                        <a:t>Awareness of</a:t>
                      </a:r>
                      <a:endParaRPr lang="en-US" sz="1200" b="1" dirty="0"/>
                    </a:p>
                  </a:txBody>
                  <a:tcPr/>
                </a:tc>
                <a:tc>
                  <a:txBody>
                    <a:bodyPr/>
                    <a:lstStyle/>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Financial Rules and Regulations (GFR, DFPR </a:t>
                      </a:r>
                      <a:r>
                        <a:rPr lang="en-US" sz="1200" baseline="0" dirty="0" err="1" smtClean="0">
                          <a:latin typeface="+mn-lt"/>
                        </a:rPr>
                        <a:t>etc</a:t>
                      </a:r>
                      <a:r>
                        <a:rPr lang="en-US" sz="1200" baseline="0" dirty="0" smtClean="0">
                          <a:latin typeface="+mn-lt"/>
                        </a:rPr>
                        <a:t>) and other relevant Government Rules</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738A4E7D-2106-DD49-8C03-7C152E3F3EBE}"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57</a:t>
            </a:fld>
            <a:endParaRPr lang="en-US"/>
          </a:p>
        </p:txBody>
      </p:sp>
    </p:spTree>
    <p:extLst>
      <p:ext uri="{BB962C8B-B14F-4D97-AF65-F5344CB8AC3E}">
        <p14:creationId xmlns:p14="http://schemas.microsoft.com/office/powerpoint/2010/main" xmlns="" val="29491353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06171" y="2971443"/>
            <a:ext cx="3063258" cy="584776"/>
          </a:xfrm>
          <a:prstGeom prst="rect">
            <a:avLst/>
          </a:prstGeom>
          <a:noFill/>
          <a:ln>
            <a:solidFill>
              <a:srgbClr val="003C00"/>
            </a:solidFill>
          </a:ln>
        </p:spPr>
        <p:txBody>
          <a:bodyPr wrap="none" rtlCol="0">
            <a:spAutoFit/>
          </a:bodyPr>
          <a:lstStyle/>
          <a:p>
            <a:r>
              <a:rPr lang="en-US" sz="3200" dirty="0" smtClean="0"/>
              <a:t>Service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1CD6F0DB-53D1-E44E-9C28-FC6E14DD9AA3}"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58</a:t>
            </a:fld>
            <a:endParaRPr lang="en-US"/>
          </a:p>
        </p:txBody>
      </p:sp>
    </p:spTree>
    <p:extLst>
      <p:ext uri="{BB962C8B-B14F-4D97-AF65-F5344CB8AC3E}">
        <p14:creationId xmlns:p14="http://schemas.microsoft.com/office/powerpoint/2010/main" xmlns="" val="292844152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506" y="734816"/>
            <a:ext cx="8621317" cy="5829079"/>
          </a:xfrm>
          <a:prstGeom prst="rect">
            <a:avLst/>
          </a:prstGeom>
          <a:ln>
            <a:solidFill>
              <a:srgbClr val="003C00"/>
            </a:solidFill>
          </a:ln>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 ‘Service Delivery Manager’ is a person who</a:t>
            </a:r>
          </a:p>
          <a:p>
            <a:endParaRPr lang="en-US" sz="2000" dirty="0" smtClean="0"/>
          </a:p>
          <a:p>
            <a:pPr marL="457200" indent="-457200">
              <a:buFont typeface="+mj-lt"/>
              <a:buAutoNum type="arabicPeriod"/>
            </a:pPr>
            <a:r>
              <a:rPr lang="en-US" sz="2000" dirty="0" smtClean="0"/>
              <a:t>Acts </a:t>
            </a:r>
            <a:r>
              <a:rPr lang="en-US" sz="2000" dirty="0"/>
              <a:t>as a single point of contact for all aspects of IT </a:t>
            </a:r>
            <a:r>
              <a:rPr lang="en-US" sz="2000" dirty="0" smtClean="0"/>
              <a:t>operations </a:t>
            </a:r>
            <a:r>
              <a:rPr lang="en-US" sz="2000" dirty="0"/>
              <a:t>(infrastructure and applications) within </a:t>
            </a:r>
            <a:r>
              <a:rPr lang="en-US" sz="2000" dirty="0" smtClean="0"/>
              <a:t>a Ministry / Department; </a:t>
            </a:r>
          </a:p>
          <a:p>
            <a:pPr marL="457200" indent="-457200">
              <a:buFont typeface="+mj-lt"/>
              <a:buAutoNum type="arabicPeriod"/>
            </a:pPr>
            <a:endParaRPr lang="en-US" sz="2000" dirty="0"/>
          </a:p>
          <a:p>
            <a:pPr marL="457200" indent="-457200">
              <a:buFont typeface="+mj-lt"/>
              <a:buAutoNum type="arabicPeriod"/>
            </a:pPr>
            <a:r>
              <a:rPr lang="en-US" sz="2000" dirty="0" smtClean="0"/>
              <a:t>Manages </a:t>
            </a:r>
            <a:r>
              <a:rPr lang="en-US" sz="2000" dirty="0"/>
              <a:t>all aspects of the IT </a:t>
            </a:r>
            <a:r>
              <a:rPr lang="en-US" sz="2000" dirty="0" smtClean="0"/>
              <a:t>operations:</a:t>
            </a:r>
          </a:p>
          <a:p>
            <a:pPr marL="457200" indent="-457200">
              <a:buFont typeface="+mj-lt"/>
              <a:buAutoNum type="arabicPeriod"/>
            </a:pPr>
            <a:endParaRPr lang="en-US" sz="2000" dirty="0"/>
          </a:p>
          <a:p>
            <a:pPr marL="1371600" lvl="2" indent="-457200">
              <a:buFont typeface="+mj-lt"/>
              <a:buAutoNum type="alphaLcPeriod"/>
            </a:pPr>
            <a:r>
              <a:rPr lang="en-US" sz="2000" dirty="0" smtClean="0"/>
              <a:t>Service Desk (helpdesk), Incident Management and Problem Management</a:t>
            </a:r>
          </a:p>
          <a:p>
            <a:pPr marL="1371600" lvl="2" indent="-457200">
              <a:buFont typeface="+mj-lt"/>
              <a:buAutoNum type="alphaLcPeriod"/>
            </a:pPr>
            <a:r>
              <a:rPr lang="en-US" sz="2000" dirty="0" smtClean="0"/>
              <a:t>Change Management (ICT Changes Requests)</a:t>
            </a:r>
          </a:p>
          <a:p>
            <a:pPr marL="1371600" lvl="2" indent="-457200">
              <a:buFont typeface="+mj-lt"/>
              <a:buAutoNum type="alphaLcPeriod"/>
            </a:pPr>
            <a:r>
              <a:rPr lang="en-US" sz="2000" dirty="0" smtClean="0"/>
              <a:t>Service Level Management (SLAs, Operational Level Agreements- OLAs)</a:t>
            </a:r>
          </a:p>
          <a:p>
            <a:pPr marL="1371600" lvl="2" indent="-457200">
              <a:buFont typeface="+mj-lt"/>
              <a:buAutoNum type="alphaLcPeriod"/>
            </a:pPr>
            <a:r>
              <a:rPr lang="en-US" sz="2000" dirty="0" smtClean="0"/>
              <a:t>Availability (maximum uptime), Capacity Management and Asset Management (all ICT assets)</a:t>
            </a:r>
          </a:p>
          <a:p>
            <a:pPr marL="1371600" lvl="2" indent="-457200">
              <a:buFont typeface="+mj-lt"/>
              <a:buAutoNum type="alphaLcPeriod"/>
            </a:pPr>
            <a:r>
              <a:rPr lang="en-US" sz="2000" dirty="0" smtClean="0"/>
              <a:t>Configuration Management</a:t>
            </a:r>
          </a:p>
          <a:p>
            <a:pPr marL="1371600" lvl="2" indent="-457200">
              <a:buFont typeface="+mj-lt"/>
              <a:buAutoNum type="alphaLcPeriod"/>
            </a:pPr>
            <a:r>
              <a:rPr lang="en-US" sz="2000" dirty="0" smtClean="0"/>
              <a:t>Disaster Recovery and Business Continuity</a:t>
            </a:r>
          </a:p>
          <a:p>
            <a:pPr marL="1371600" lvl="2" indent="-457200">
              <a:buFont typeface="+mj-lt"/>
              <a:buAutoNum type="alphaLcPeriod"/>
            </a:pPr>
            <a:r>
              <a:rPr lang="en-US" sz="2000" dirty="0" smtClean="0"/>
              <a:t>Third party service providers (network, telephony, data </a:t>
            </a:r>
            <a:r>
              <a:rPr lang="en-US" sz="2000" dirty="0" err="1" smtClean="0"/>
              <a:t>etc</a:t>
            </a:r>
            <a:r>
              <a:rPr lang="en-US" sz="2000" dirty="0" smtClean="0"/>
              <a:t>)</a:t>
            </a:r>
          </a:p>
          <a:p>
            <a:pPr marL="457200" indent="-457200">
              <a:buFont typeface="+mj-lt"/>
              <a:buAutoNum type="arabicPeriod"/>
            </a:pPr>
            <a:endParaRPr lang="en-US" sz="2000" dirty="0" smtClean="0"/>
          </a:p>
          <a:p>
            <a:pPr marL="457200" indent="-457200">
              <a:buFont typeface="+mj-lt"/>
              <a:buAutoNum type="arabicPeriod"/>
            </a:pPr>
            <a:r>
              <a:rPr lang="en-US" sz="2000" dirty="0" smtClean="0"/>
              <a:t>Works closely with the project team to ensure seamless Go-Live, Service Acceptance, and Handover to Support;</a:t>
            </a:r>
          </a:p>
          <a:p>
            <a:pPr marL="457200" indent="-457200">
              <a:buFont typeface="+mj-lt"/>
              <a:buAutoNum type="arabicPeriod"/>
            </a:pPr>
            <a:endParaRPr lang="en-US" sz="2000" dirty="0"/>
          </a:p>
          <a:p>
            <a:pPr marL="457200" indent="-457200">
              <a:buFont typeface="+mj-lt"/>
              <a:buAutoNum type="arabicPeriod"/>
            </a:pPr>
            <a:r>
              <a:rPr lang="en-US" sz="2000" dirty="0" smtClean="0"/>
              <a:t>Ensure all required documentations (SLAs, Standard Operating Procedures, How To, Technical Specifications, Software Licenses </a:t>
            </a:r>
            <a:r>
              <a:rPr lang="en-US" sz="2000" dirty="0" err="1" smtClean="0"/>
              <a:t>etc</a:t>
            </a:r>
            <a:r>
              <a:rPr lang="en-US" sz="2000" dirty="0" smtClean="0"/>
              <a:t>), knowledge transfer takes place in time with Go-Live  and Handover to Support;</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smtClean="0"/>
              <a:t>Ensures leadership is aware of all aspects of the IT operations (</a:t>
            </a:r>
            <a:r>
              <a:rPr lang="en-US" sz="2000" dirty="0"/>
              <a:t>periodic Incident and Problem reports, Change reports, SLA reports, Capacity reports, Continuity reports </a:t>
            </a:r>
            <a:r>
              <a:rPr lang="en-US" sz="2000" dirty="0" err="1"/>
              <a:t>etc</a:t>
            </a:r>
            <a:r>
              <a:rPr lang="en-US" sz="2000" dirty="0"/>
              <a:t>) by timely producing relevant reports;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Creates, owns and implements Service </a:t>
            </a:r>
            <a:r>
              <a:rPr lang="en-US" sz="2000" dirty="0"/>
              <a:t>Improvement </a:t>
            </a:r>
            <a:r>
              <a:rPr lang="en-US" sz="2000" dirty="0" smtClean="0"/>
              <a:t>Plans (SIP) which includes required upgrades to software and hardware </a:t>
            </a:r>
            <a:endParaRPr lang="en-US" sz="2000" dirty="0"/>
          </a:p>
        </p:txBody>
      </p:sp>
      <p:sp>
        <p:nvSpPr>
          <p:cNvPr id="6" name="Rounded Rectangle 5"/>
          <p:cNvSpPr/>
          <p:nvPr/>
        </p:nvSpPr>
        <p:spPr>
          <a:xfrm>
            <a:off x="173789" y="207213"/>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Service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75303D99-6C76-A14E-835C-4129A627AA56}"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59</a:t>
            </a:fld>
            <a:endParaRPr lang="en-US"/>
          </a:p>
        </p:txBody>
      </p:sp>
    </p:spTree>
    <p:extLst>
      <p:ext uri="{BB962C8B-B14F-4D97-AF65-F5344CB8AC3E}">
        <p14:creationId xmlns:p14="http://schemas.microsoft.com/office/powerpoint/2010/main" xmlns="" val="2226742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216246" y="571480"/>
            <a:ext cx="6498894" cy="6134862"/>
            <a:chOff x="1905000" y="533400"/>
            <a:chExt cx="4343400" cy="5869329"/>
          </a:xfrm>
        </p:grpSpPr>
        <p:pic>
          <p:nvPicPr>
            <p:cNvPr id="1026" name="Picture 2"/>
            <p:cNvPicPr>
              <a:picLocks noChangeAspect="1" noChangeArrowheads="1"/>
            </p:cNvPicPr>
            <p:nvPr/>
          </p:nvPicPr>
          <p:blipFill>
            <a:blip r:embed="rId2" cstate="print"/>
            <a:srcRect l="33750" t="15000" r="17500"/>
            <a:stretch>
              <a:fillRect/>
            </a:stretch>
          </p:blipFill>
          <p:spPr bwMode="auto">
            <a:xfrm>
              <a:off x="1905000" y="533400"/>
              <a:ext cx="4335332" cy="47244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l="34828" t="28000" r="17500" b="42000"/>
            <a:stretch>
              <a:fillRect/>
            </a:stretch>
          </p:blipFill>
          <p:spPr bwMode="auto">
            <a:xfrm>
              <a:off x="1981200" y="4724400"/>
              <a:ext cx="4267200" cy="1678329"/>
            </a:xfrm>
            <a:prstGeom prst="rect">
              <a:avLst/>
            </a:prstGeom>
            <a:noFill/>
            <a:ln w="9525">
              <a:noFill/>
              <a:miter lim="800000"/>
              <a:headEnd/>
              <a:tailEnd/>
            </a:ln>
            <a:effectLst/>
          </p:spPr>
        </p:pic>
      </p:grpSp>
      <p:sp>
        <p:nvSpPr>
          <p:cNvPr id="7" name="TextBox 6"/>
          <p:cNvSpPr txBox="1"/>
          <p:nvPr/>
        </p:nvSpPr>
        <p:spPr>
          <a:xfrm>
            <a:off x="0" y="1"/>
            <a:ext cx="8104909" cy="800219"/>
          </a:xfrm>
          <a:prstGeom prst="rect">
            <a:avLst/>
          </a:prstGeom>
          <a:noFill/>
        </p:spPr>
        <p:txBody>
          <a:bodyPr wrap="square" rtlCol="0">
            <a:spAutoFit/>
          </a:bodyPr>
          <a:lstStyle/>
          <a:p>
            <a:pPr algn="ctr"/>
            <a:r>
              <a:rPr lang="en-US" sz="2800" dirty="0" smtClean="0">
                <a:solidFill>
                  <a:schemeClr val="tx2">
                    <a:lumMod val="50000"/>
                  </a:schemeClr>
                </a:solidFill>
              </a:rPr>
              <a:t>Survey Analysis</a:t>
            </a:r>
          </a:p>
          <a:p>
            <a:endParaRPr lang="en-US" dirty="0" smtClean="0"/>
          </a:p>
        </p:txBody>
      </p:sp>
      <p:sp>
        <p:nvSpPr>
          <p:cNvPr id="6" name="TextBox 5"/>
          <p:cNvSpPr txBox="1"/>
          <p:nvPr/>
        </p:nvSpPr>
        <p:spPr>
          <a:xfrm>
            <a:off x="6715140" y="1142984"/>
            <a:ext cx="2262605" cy="4555093"/>
          </a:xfrm>
          <a:prstGeom prst="rect">
            <a:avLst/>
          </a:prstGeom>
          <a:noFill/>
          <a:ln>
            <a:solidFill>
              <a:schemeClr val="accent1"/>
            </a:solidFill>
          </a:ln>
        </p:spPr>
        <p:txBody>
          <a:bodyPr wrap="square" rtlCol="0">
            <a:spAutoFit/>
          </a:bodyPr>
          <a:lstStyle/>
          <a:p>
            <a:endParaRPr lang="en-US" dirty="0" smtClean="0"/>
          </a:p>
          <a:p>
            <a:pPr marL="342900" indent="-342900">
              <a:spcBef>
                <a:spcPts val="1200"/>
              </a:spcBef>
              <a:buFont typeface="+mj-lt"/>
              <a:buAutoNum type="arabicPeriod"/>
            </a:pPr>
            <a:r>
              <a:rPr lang="en-US" sz="1600" dirty="0" smtClean="0"/>
              <a:t>Represents  </a:t>
            </a:r>
            <a:r>
              <a:rPr lang="en-US" sz="1600" dirty="0" smtClean="0"/>
              <a:t>% of acceptance </a:t>
            </a:r>
            <a:r>
              <a:rPr lang="en-US" sz="1600" dirty="0" smtClean="0"/>
              <a:t>in Government for </a:t>
            </a:r>
            <a:r>
              <a:rPr lang="en-US" sz="1600" dirty="0" smtClean="0"/>
              <a:t>CORE group</a:t>
            </a:r>
          </a:p>
          <a:p>
            <a:pPr marL="342900" indent="-342900">
              <a:spcBef>
                <a:spcPts val="1200"/>
              </a:spcBef>
              <a:buFont typeface="+mj-lt"/>
              <a:buAutoNum type="arabicPeriod"/>
            </a:pPr>
            <a:r>
              <a:rPr lang="en-US" sz="1600" dirty="0" smtClean="0"/>
              <a:t>Originally </a:t>
            </a:r>
            <a:r>
              <a:rPr lang="en-US" sz="1600" dirty="0" smtClean="0"/>
              <a:t>17 </a:t>
            </a:r>
            <a:r>
              <a:rPr lang="en-US" sz="1600" dirty="0" smtClean="0"/>
              <a:t>profiles </a:t>
            </a:r>
            <a:r>
              <a:rPr lang="en-US" sz="1600" dirty="0" smtClean="0"/>
              <a:t>Based on </a:t>
            </a:r>
            <a:r>
              <a:rPr lang="en-US" sz="1600" dirty="0" smtClean="0"/>
              <a:t>inputs 2 more </a:t>
            </a:r>
            <a:r>
              <a:rPr lang="en-US" sz="1600" dirty="0" smtClean="0"/>
              <a:t>developed</a:t>
            </a:r>
            <a:endParaRPr lang="en-US" sz="1600" dirty="0" smtClean="0"/>
          </a:p>
          <a:p>
            <a:pPr marL="342900" indent="-342900">
              <a:spcBef>
                <a:spcPts val="1200"/>
              </a:spcBef>
              <a:buFont typeface="+mj-lt"/>
              <a:buAutoNum type="arabicPeriod"/>
            </a:pPr>
            <a:r>
              <a:rPr lang="en-US" sz="1600" dirty="0" smtClean="0"/>
              <a:t>WIP</a:t>
            </a:r>
          </a:p>
          <a:p>
            <a:pPr marL="800100" lvl="1" indent="-342900">
              <a:spcBef>
                <a:spcPts val="1200"/>
              </a:spcBef>
              <a:buFont typeface="Arial" pitchFamily="34" charset="0"/>
              <a:buChar char="•"/>
            </a:pPr>
            <a:r>
              <a:rPr lang="en-US" sz="1600" dirty="0" smtClean="0"/>
              <a:t>Nomenclature</a:t>
            </a:r>
          </a:p>
          <a:p>
            <a:pPr marL="800100" lvl="1" indent="-342900">
              <a:spcBef>
                <a:spcPts val="1200"/>
              </a:spcBef>
              <a:buFont typeface="Arial" pitchFamily="34" charset="0"/>
              <a:buChar char="•"/>
            </a:pPr>
            <a:r>
              <a:rPr lang="en-US" sz="1600" dirty="0" smtClean="0"/>
              <a:t>Competencies</a:t>
            </a:r>
          </a:p>
          <a:p>
            <a:pPr marL="800100" lvl="1" indent="-342900">
              <a:spcBef>
                <a:spcPts val="1200"/>
              </a:spcBef>
              <a:buFont typeface="Arial" pitchFamily="34" charset="0"/>
              <a:buChar char="•"/>
            </a:pPr>
            <a:r>
              <a:rPr lang="en-US" sz="1600" dirty="0" smtClean="0"/>
              <a:t>Certifications</a:t>
            </a:r>
            <a:endParaRPr lang="en-US" sz="1600" dirty="0" smtClean="0"/>
          </a:p>
          <a:p>
            <a:pPr marL="342900" indent="-342900">
              <a:buFont typeface="+mj-lt"/>
              <a:buAutoNum type="arabicPeriod"/>
            </a:pPr>
            <a:endParaRPr lang="en-US" dirty="0" smtClean="0"/>
          </a:p>
          <a:p>
            <a:pPr marL="342900" indent="-342900">
              <a:buFont typeface="+mj-lt"/>
              <a:buAutoNum type="arabicPeriod"/>
            </a:pPr>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1900030768"/>
              </p:ext>
            </p:extLst>
          </p:nvPr>
        </p:nvGraphicFramePr>
        <p:xfrm>
          <a:off x="480798" y="1036525"/>
          <a:ext cx="3543097" cy="4859004"/>
        </p:xfrm>
        <a:graphic>
          <a:graphicData uri="http://schemas.openxmlformats.org/drawingml/2006/table">
            <a:tbl>
              <a:tblPr firstRow="1" bandRow="1">
                <a:tableStyleId>{F2DE63D5-997A-4646-A377-4702673A728D}</a:tableStyleId>
              </a:tblPr>
              <a:tblGrid>
                <a:gridCol w="840446"/>
                <a:gridCol w="2702651"/>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P.01</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Capacity management</a:t>
                      </a:r>
                      <a:endParaRPr lang="en-US" sz="1200" dirty="0">
                        <a:latin typeface="+mn-lt"/>
                      </a:endParaRPr>
                    </a:p>
                  </a:txBody>
                  <a:tcPr>
                    <a:noFill/>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P.02</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Continuity</a:t>
                      </a:r>
                      <a:r>
                        <a:rPr lang="en-US" sz="1200" baseline="0" dirty="0" smtClean="0">
                          <a:latin typeface="+mn-lt"/>
                        </a:rPr>
                        <a:t> management </a:t>
                      </a:r>
                      <a:endParaRPr lang="en-US" sz="1200" dirty="0">
                        <a:latin typeface="+mn-lt"/>
                      </a:endParaRPr>
                    </a:p>
                  </a:txBody>
                  <a:tcPr>
                    <a:noFill/>
                  </a:tcPr>
                </a:tc>
              </a:tr>
              <a:tr h="216267">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P.03</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Project</a:t>
                      </a:r>
                      <a:r>
                        <a:rPr lang="en-US" sz="1200" baseline="0" dirty="0" smtClean="0">
                          <a:latin typeface="+mn-lt"/>
                        </a:rPr>
                        <a:t> management</a:t>
                      </a:r>
                      <a:endParaRPr lang="en-US" sz="1200" dirty="0">
                        <a:latin typeface="+mn-lt"/>
                      </a:endParaRPr>
                    </a:p>
                  </a:txBody>
                  <a:tcPr>
                    <a:noFill/>
                  </a:tcPr>
                </a:tc>
              </a:tr>
              <a:tr h="134775">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P.04</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Stakeholder</a:t>
                      </a:r>
                      <a:r>
                        <a:rPr lang="en-US" sz="1200" baseline="0" dirty="0" smtClean="0">
                          <a:latin typeface="+mn-lt"/>
                        </a:rPr>
                        <a:t> relationship management</a:t>
                      </a:r>
                      <a:endParaRPr lang="en-US" sz="1200" dirty="0">
                        <a:latin typeface="+mn-lt"/>
                      </a:endParaRPr>
                    </a:p>
                  </a:txBody>
                  <a:tcPr>
                    <a:noFill/>
                  </a:tcPr>
                </a:tc>
              </a:tr>
              <a:tr h="164937">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P.05</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IT</a:t>
                      </a:r>
                      <a:r>
                        <a:rPr lang="en-US" sz="1200" baseline="0" dirty="0" smtClean="0">
                          <a:latin typeface="+mn-lt"/>
                        </a:rPr>
                        <a:t> management</a:t>
                      </a:r>
                      <a:endParaRPr lang="en-US" sz="1200" dirty="0">
                        <a:latin typeface="+mn-lt"/>
                      </a:endParaRPr>
                    </a:p>
                  </a:txBody>
                  <a:tcPr>
                    <a:noFill/>
                  </a:tcPr>
                </a:tc>
              </a:tr>
              <a:tr h="195099">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P.06</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Service</a:t>
                      </a:r>
                      <a:r>
                        <a:rPr lang="en-US" sz="1200" baseline="0" dirty="0" smtClean="0">
                          <a:latin typeface="+mn-lt"/>
                        </a:rPr>
                        <a:t> level management </a:t>
                      </a:r>
                      <a:endParaRPr lang="en-US" sz="1200" dirty="0">
                        <a:latin typeface="+mn-lt"/>
                      </a:endParaRPr>
                    </a:p>
                  </a:txBody>
                  <a:tcPr>
                    <a:noFill/>
                  </a:tcPr>
                </a:tc>
              </a:tr>
              <a:tr h="195099">
                <a:tc>
                  <a:txBody>
                    <a:bodyPr/>
                    <a:lstStyle/>
                    <a:p>
                      <a:pPr algn="ctr">
                        <a:lnSpc>
                          <a:spcPct val="115000"/>
                        </a:lnSpc>
                        <a:spcAft>
                          <a:spcPts val="0"/>
                        </a:spcAft>
                      </a:pPr>
                      <a:r>
                        <a:rPr lang="en-GB" sz="1200" dirty="0" smtClean="0">
                          <a:effectLst/>
                          <a:latin typeface="+mn-lt"/>
                          <a:ea typeface="Calibri"/>
                          <a:cs typeface="Times New Roman"/>
                        </a:rPr>
                        <a:t>SM P.07</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Service</a:t>
                      </a:r>
                      <a:r>
                        <a:rPr lang="en-US" sz="1200" baseline="0" dirty="0" smtClean="0">
                          <a:latin typeface="+mn-lt"/>
                        </a:rPr>
                        <a:t> desk and incident management</a:t>
                      </a:r>
                      <a:endParaRPr lang="en-US" sz="1200" dirty="0">
                        <a:latin typeface="+mn-lt"/>
                      </a:endParaRPr>
                    </a:p>
                  </a:txBody>
                  <a:tcPr>
                    <a:noFill/>
                  </a:tcPr>
                </a:tc>
              </a:tr>
              <a:tr h="211305">
                <a:tc>
                  <a:txBody>
                    <a:bodyPr/>
                    <a:lstStyle/>
                    <a:p>
                      <a:pPr algn="ctr">
                        <a:lnSpc>
                          <a:spcPct val="115000"/>
                        </a:lnSpc>
                        <a:spcAft>
                          <a:spcPts val="0"/>
                        </a:spcAft>
                      </a:pPr>
                      <a:r>
                        <a:rPr lang="en-GB" sz="1200" dirty="0" smtClean="0">
                          <a:effectLst/>
                          <a:latin typeface="+mn-lt"/>
                          <a:ea typeface="Calibri"/>
                          <a:cs typeface="Times New Roman"/>
                        </a:rPr>
                        <a:t>SM P.08</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Problem management</a:t>
                      </a:r>
                      <a:endParaRPr lang="en-US" sz="1200" dirty="0">
                        <a:latin typeface="+mn-lt"/>
                      </a:endParaRPr>
                    </a:p>
                  </a:txBody>
                  <a:tcPr>
                    <a:noFill/>
                  </a:tcPr>
                </a:tc>
              </a:tr>
              <a:tr h="211305">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P.08</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Change management</a:t>
                      </a:r>
                      <a:r>
                        <a:rPr lang="en-US" sz="1200" baseline="0" dirty="0" smtClean="0">
                          <a:latin typeface="+mn-lt"/>
                        </a:rPr>
                        <a:t> </a:t>
                      </a:r>
                      <a:endParaRPr lang="en-US" sz="1200" dirty="0">
                        <a:latin typeface="+mn-lt"/>
                      </a:endParaRPr>
                    </a:p>
                  </a:txBody>
                  <a:tcPr>
                    <a:noFill/>
                  </a:tcPr>
                </a:tc>
              </a:tr>
              <a:tr h="199597">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P.09</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IT Operations</a:t>
                      </a:r>
                      <a:endParaRPr lang="en-US" sz="1200" dirty="0">
                        <a:latin typeface="+mn-lt"/>
                      </a:endParaRPr>
                    </a:p>
                  </a:txBody>
                  <a:tcPr>
                    <a:noFill/>
                  </a:tcPr>
                </a:tc>
              </a:tr>
              <a:tr h="271629">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P.10</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Supplier relationship</a:t>
                      </a:r>
                      <a:r>
                        <a:rPr lang="en-US" sz="1200" baseline="0" dirty="0" smtClean="0">
                          <a:latin typeface="+mn-lt"/>
                        </a:rPr>
                        <a:t> management</a:t>
                      </a:r>
                      <a:endParaRPr lang="en-US" sz="1200" dirty="0">
                        <a:latin typeface="+mn-lt"/>
                      </a:endParaRPr>
                    </a:p>
                  </a:txBody>
                  <a:tcPr>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D.1</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Business process improvement</a:t>
                      </a:r>
                      <a:endParaRPr lang="en-US" sz="1200" dirty="0">
                        <a:latin typeface="+mn-lt"/>
                      </a:endParaRPr>
                    </a:p>
                  </a:txBody>
                  <a:tcPr>
                    <a:noFill/>
                  </a:tcPr>
                </a:tc>
              </a:tr>
              <a:tr h="191880">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D.2</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Availability management</a:t>
                      </a:r>
                      <a:endParaRPr lang="en-US" sz="1200" dirty="0">
                        <a:latin typeface="+mn-lt"/>
                      </a:endParaRPr>
                    </a:p>
                  </a:txBody>
                  <a:tcPr>
                    <a:noFill/>
                  </a:tcPr>
                </a:tc>
              </a:tr>
              <a:tr h="252522">
                <a:tc>
                  <a:txBody>
                    <a:bodyPr/>
                    <a:lstStyle/>
                    <a:p>
                      <a:pPr algn="ctr">
                        <a:lnSpc>
                          <a:spcPct val="115000"/>
                        </a:lnSpc>
                        <a:spcAft>
                          <a:spcPts val="0"/>
                        </a:spcAft>
                      </a:pPr>
                      <a:r>
                        <a:rPr lang="en-GB" sz="1200" kern="1200" dirty="0" smtClean="0">
                          <a:solidFill>
                            <a:schemeClr val="tx1"/>
                          </a:solidFill>
                          <a:latin typeface="+mn-lt"/>
                          <a:ea typeface="+mn-ea"/>
                          <a:cs typeface="+mn-cs"/>
                        </a:rPr>
                        <a:t>SM </a:t>
                      </a:r>
                      <a:r>
                        <a:rPr lang="en-GB" sz="1200" dirty="0" smtClean="0">
                          <a:effectLst/>
                          <a:latin typeface="+mn-lt"/>
                          <a:ea typeface="Calibri"/>
                          <a:cs typeface="Times New Roman"/>
                        </a:rPr>
                        <a:t>D.3</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Asset management</a:t>
                      </a:r>
                      <a:endParaRPr lang="en-US" sz="1200" dirty="0">
                        <a:latin typeface="+mn-lt"/>
                      </a:endParaRPr>
                    </a:p>
                  </a:txBody>
                  <a:tcPr>
                    <a:noFill/>
                  </a:tcPr>
                </a:tc>
              </a:tr>
              <a:tr h="252522">
                <a:tc>
                  <a:txBody>
                    <a:bodyPr/>
                    <a:lstStyle/>
                    <a:p>
                      <a:pPr algn="ctr">
                        <a:lnSpc>
                          <a:spcPct val="115000"/>
                        </a:lnSpc>
                        <a:spcAft>
                          <a:spcPts val="0"/>
                        </a:spcAft>
                      </a:pPr>
                      <a:r>
                        <a:rPr lang="en-GB" sz="1200" dirty="0" smtClean="0">
                          <a:effectLst/>
                          <a:latin typeface="+mn-lt"/>
                          <a:ea typeface="Calibri"/>
                          <a:cs typeface="Times New Roman"/>
                        </a:rPr>
                        <a:t>SM D.4</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Configuration management</a:t>
                      </a:r>
                      <a:endParaRPr lang="en-US" sz="1200" dirty="0">
                        <a:latin typeface="+mn-lt"/>
                      </a:endParaRP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2842336827"/>
              </p:ext>
            </p:extLst>
          </p:nvPr>
        </p:nvGraphicFramePr>
        <p:xfrm>
          <a:off x="4446261" y="1085293"/>
          <a:ext cx="4408510" cy="3949884"/>
        </p:xfrm>
        <a:graphic>
          <a:graphicData uri="http://schemas.openxmlformats.org/drawingml/2006/table">
            <a:tbl>
              <a:tblPr firstRow="1" bandRow="1">
                <a:tableStyleId>{F2DE63D5-997A-4646-A377-4702673A728D}</a:tableStyleId>
              </a:tblPr>
              <a:tblGrid>
                <a:gridCol w="317818"/>
                <a:gridCol w="1906763"/>
                <a:gridCol w="2183929"/>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ITIL Expert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effectLst/>
                          <a:latin typeface="+mn-lt"/>
                          <a:ea typeface="Times New Roman"/>
                          <a:cs typeface="Times New Roman"/>
                        </a:rPr>
                        <a:t>Project Management </a:t>
                      </a:r>
                      <a:endParaRPr lang="en-US" sz="1200" b="0" dirty="0" smtClean="0">
                        <a:effectLst/>
                        <a:latin typeface="+mn-lt"/>
                        <a:ea typeface="Times New Roman"/>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STeP</a:t>
                      </a:r>
                      <a:r>
                        <a:rPr lang="en-US" sz="1200" dirty="0" smtClean="0"/>
                        <a:t>-NISG (</a:t>
                      </a:r>
                      <a:r>
                        <a:rPr lang="en-US" sz="1200" dirty="0" err="1" smtClean="0"/>
                        <a:t>Specialised</a:t>
                      </a:r>
                      <a:r>
                        <a:rPr lang="en-US" sz="1200" dirty="0" smtClean="0"/>
                        <a:t> Training for </a:t>
                      </a:r>
                      <a:r>
                        <a:rPr lang="en-US" sz="1200" dirty="0" err="1" smtClean="0"/>
                        <a:t>eGovernance</a:t>
                      </a:r>
                      <a:r>
                        <a:rPr lang="en-US" sz="1200" dirty="0" smtClean="0"/>
                        <a:t> Program – National Institute for Smart Governance)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Request for Proposal</a:t>
                      </a:r>
                      <a:r>
                        <a:rPr lang="en-US" sz="1200" baseline="0" dirty="0" smtClean="0"/>
                        <a:t> for e-Governance projects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err="1" smtClean="0"/>
                        <a:t>STeP</a:t>
                      </a:r>
                      <a:r>
                        <a:rPr lang="en-US" sz="1200" dirty="0" smtClean="0"/>
                        <a:t>-NISG</a:t>
                      </a:r>
                    </a:p>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ITSM Awareness Course as per ISO 20001</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Regulatory framework for e-Governance projects</a:t>
                      </a:r>
                    </a:p>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err="1" smtClean="0"/>
                        <a:t>STeP</a:t>
                      </a:r>
                      <a:r>
                        <a:rPr lang="en-US" sz="1200" dirty="0" smtClean="0"/>
                        <a:t>-NISG</a:t>
                      </a:r>
                    </a:p>
                    <a:p>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7" name="Rounded Rectangle 6"/>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Service Manager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89812BBA-91DD-2447-836D-14B34ED9DBF4}"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60</a:t>
            </a:fld>
            <a:endParaRPr lang="en-US"/>
          </a:p>
        </p:txBody>
      </p:sp>
    </p:spTree>
    <p:extLst>
      <p:ext uri="{BB962C8B-B14F-4D97-AF65-F5344CB8AC3E}">
        <p14:creationId xmlns:p14="http://schemas.microsoft.com/office/powerpoint/2010/main" xmlns="" val="148301798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184797"/>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Service Manager</a:t>
            </a:r>
          </a:p>
        </p:txBody>
      </p:sp>
      <p:sp>
        <p:nvSpPr>
          <p:cNvPr id="8" name="TextBox 7"/>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655416410"/>
              </p:ext>
            </p:extLst>
          </p:nvPr>
        </p:nvGraphicFramePr>
        <p:xfrm>
          <a:off x="346387" y="708840"/>
          <a:ext cx="8431295" cy="5869321"/>
        </p:xfrm>
        <a:graphic>
          <a:graphicData uri="http://schemas.openxmlformats.org/drawingml/2006/table">
            <a:tbl>
              <a:tblPr firstRow="1" bandRow="1">
                <a:tableStyleId>{5C22544A-7EE6-4342-B048-85BDC9FD1C3A}</a:tableStyleId>
              </a:tblPr>
              <a:tblGrid>
                <a:gridCol w="859556"/>
                <a:gridCol w="7571739"/>
              </a:tblGrid>
              <a:tr h="357382">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1540514">
                <a:tc>
                  <a:txBody>
                    <a:bodyPr/>
                    <a:lstStyle/>
                    <a:p>
                      <a:r>
                        <a:rPr lang="en-US" sz="1200" b="1" dirty="0" smtClean="0"/>
                        <a:t>Expertise</a:t>
                      </a:r>
                      <a:r>
                        <a:rPr lang="en-US" sz="1200" b="1" baseline="0" dirty="0" smtClean="0"/>
                        <a:t> in</a:t>
                      </a:r>
                      <a:endParaRPr lang="en-US" sz="1200" b="1" dirty="0"/>
                    </a:p>
                  </a:txBody>
                  <a:tcPr/>
                </a:tc>
                <a:tc>
                  <a:txBody>
                    <a:bodyPr/>
                    <a:lstStyle/>
                    <a:p>
                      <a:pPr marL="171450" lvl="0" indent="-171450" algn="l" defTabSz="914400" rtl="0" eaLnBrk="1" latinLnBrk="0" hangingPunct="1">
                        <a:buFont typeface="Arial"/>
                        <a:buChar char="•"/>
                      </a:pPr>
                      <a:r>
                        <a:rPr lang="en-US" sz="1200" kern="1200" baseline="0" dirty="0" smtClean="0">
                          <a:solidFill>
                            <a:schemeClr val="tx1"/>
                          </a:solidFill>
                          <a:latin typeface="+mn-lt"/>
                          <a:ea typeface="+mn-ea"/>
                          <a:cs typeface="+mn-cs"/>
                        </a:rPr>
                        <a:t>ITIL (IT Service management)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Service Desk-Incident-Problem Management, Configuration Management tools</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dirty="0" smtClean="0">
                          <a:latin typeface="+mn-lt"/>
                        </a:rPr>
                        <a:t>Methods and techniques for risk management, business impact analysis, countermeasures and contingency arrangements relating to the serious disruption of IT services. Examples: resilience, security, fallback location/services, mobile back-up</a:t>
                      </a:r>
                      <a:r>
                        <a:rPr lang="en-US" sz="1200" baseline="0" dirty="0" smtClean="0">
                          <a:latin typeface="+mn-lt"/>
                        </a:rPr>
                        <a:t> </a:t>
                      </a:r>
                      <a:r>
                        <a:rPr lang="en-US" sz="1200" baseline="0" dirty="0" err="1" smtClean="0">
                          <a:latin typeface="+mn-lt"/>
                        </a:rPr>
                        <a:t>etc</a:t>
                      </a:r>
                      <a:endParaRPr lang="en-US" sz="1200" kern="1200" baseline="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IT infrastructure (hardware, databases, operating systems, local area networks etc) and the IT applications and service processes used within Ministry/Department</a:t>
                      </a:r>
                      <a:endParaRPr lang="en-US" sz="1200" kern="1200" baseline="0" dirty="0" smtClean="0">
                        <a:solidFill>
                          <a:schemeClr val="tx1"/>
                        </a:solidFill>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kern="1200" baseline="0" dirty="0" err="1" smtClean="0">
                          <a:solidFill>
                            <a:schemeClr val="tx1"/>
                          </a:solidFill>
                          <a:latin typeface="+mn-lt"/>
                          <a:ea typeface="+mn-ea"/>
                          <a:cs typeface="+mn-cs"/>
                        </a:rPr>
                        <a:t>eGovernance</a:t>
                      </a:r>
                      <a:r>
                        <a:rPr lang="en-US" sz="1200" kern="1200" baseline="0" dirty="0" smtClean="0">
                          <a:solidFill>
                            <a:schemeClr val="tx1"/>
                          </a:solidFill>
                          <a:latin typeface="+mn-lt"/>
                          <a:ea typeface="+mn-ea"/>
                          <a:cs typeface="+mn-cs"/>
                        </a:rPr>
                        <a:t> Lifecycle, SDLC, RAD</a:t>
                      </a:r>
                    </a:p>
                  </a:txBody>
                  <a:tcPr/>
                </a:tc>
              </a:tr>
              <a:tr h="1287310">
                <a:tc>
                  <a:txBody>
                    <a:bodyPr/>
                    <a:lstStyle/>
                    <a:p>
                      <a:r>
                        <a:rPr lang="en-US" sz="1200" b="1" dirty="0" smtClean="0"/>
                        <a:t>Proficiency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ISO 20001 , ISO/IEC 27001 (Information security management standards) , ISO/IEC 20000 (IT Service management standards), IS -15700 (Quality Management Systems standards)</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baseline="0" dirty="0" smtClean="0">
                          <a:latin typeface="+mn-lt"/>
                        </a:rPr>
                        <a:t>Technology solutions like - </a:t>
                      </a: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a:t>
                      </a:r>
                      <a:r>
                        <a:rPr lang="en-US" sz="1200" baseline="0" dirty="0" err="1" smtClean="0">
                          <a:latin typeface="+mn-lt"/>
                        </a:rPr>
                        <a:t>Powerpoint</a:t>
                      </a:r>
                      <a:r>
                        <a:rPr lang="en-US" sz="1200" baseline="0" dirty="0" smtClean="0">
                          <a:latin typeface="+mn-lt"/>
                        </a:rPr>
                        <a:t>, Excel, Word)</a:t>
                      </a:r>
                    </a:p>
                  </a:txBody>
                  <a:tcPr/>
                </a:tc>
              </a:tr>
              <a:tr h="128731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dirty="0" smtClean="0">
                          <a:latin typeface="+mn-lt"/>
                        </a:rPr>
                        <a:t>Recognized project delivery method – PMI/PRINCE2 or Common Information Management Method (CIMM) </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dirty="0" smtClean="0">
                          <a:latin typeface="+mn-lt"/>
                        </a:rPr>
                        <a:t>Six Sigma, COBIT (Control Objectives for Information and Related Technology)</a:t>
                      </a:r>
                    </a:p>
                    <a:p>
                      <a:pPr marL="171450" lvl="0" indent="-171450" algn="l" defTabSz="914400" rtl="0" eaLnBrk="1" latinLnBrk="0" hangingPunct="1">
                        <a:buFont typeface="Arial"/>
                        <a:buChar char="•"/>
                      </a:pPr>
                      <a:r>
                        <a:rPr lang="en-US" sz="1200" baseline="0" dirty="0" smtClean="0">
                          <a:latin typeface="+mn-lt"/>
                        </a:rPr>
                        <a:t>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a:t>
                      </a:r>
                      <a:r>
                        <a:rPr lang="en-US" sz="1200" baseline="0" dirty="0" err="1" smtClean="0">
                          <a:latin typeface="+mn-lt"/>
                        </a:rPr>
                        <a:t>SaaS</a:t>
                      </a:r>
                      <a:r>
                        <a:rPr lang="en-US" sz="1200" baseline="0" dirty="0" smtClean="0">
                          <a:latin typeface="+mn-lt"/>
                        </a:rPr>
                        <a:t> – Software as a Service), Big Data, Mobile, Social Media, Green IT, Web Technologies</a:t>
                      </a:r>
                    </a:p>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lvl="0" indent="-171450" algn="l">
                        <a:buFont typeface="Arial"/>
                        <a:buChar char="•"/>
                      </a:pPr>
                      <a:r>
                        <a:rPr lang="en-US" sz="1200" baseline="0" dirty="0" smtClean="0">
                          <a:latin typeface="+mn-lt"/>
                        </a:rPr>
                        <a:t>General Financial Rules and Regulations (Delegation of Financial Power Rules etc) and other relevant Government Rules</a:t>
                      </a:r>
                    </a:p>
                  </a:txBody>
                  <a:tcPr/>
                </a:tc>
              </a:tr>
              <a:tr h="1115669">
                <a:tc>
                  <a:txBody>
                    <a:bodyPr/>
                    <a:lstStyle/>
                    <a:p>
                      <a:r>
                        <a:rPr lang="en-US" sz="1200" b="1" dirty="0" smtClean="0"/>
                        <a:t>Awareness of</a:t>
                      </a:r>
                      <a:endParaRPr lang="en-US" sz="1200" b="1" dirty="0"/>
                    </a:p>
                  </a:txBody>
                  <a:tcPr/>
                </a:tc>
                <a:tc>
                  <a:txBody>
                    <a:bodyPr/>
                    <a:lstStyle/>
                    <a:p>
                      <a:pPr marL="171450" lvl="0" indent="-171450" algn="l" defTabSz="914400" rtl="0" eaLnBrk="1" latinLnBrk="0" hangingPunct="1">
                        <a:buFont typeface="Arial"/>
                        <a:buChar char="•"/>
                      </a:pPr>
                      <a:r>
                        <a:rPr lang="en-US" sz="1200" dirty="0" smtClean="0">
                          <a:latin typeface="+mn-lt"/>
                        </a:rPr>
                        <a:t>PPP model. BOO/BOOT Service Contracts,</a:t>
                      </a:r>
                      <a:r>
                        <a:rPr lang="en-US" sz="1200" baseline="0" dirty="0" smtClean="0">
                          <a:latin typeface="+mn-lt"/>
                        </a:rPr>
                        <a:t> Management Contracts (Concessions), Lease Contracts (JVs) </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dirty="0" smtClean="0">
                          <a:latin typeface="+mn-lt"/>
                        </a:rPr>
                        <a:t>Public,</a:t>
                      </a:r>
                      <a:r>
                        <a:rPr lang="en-US" sz="1200" baseline="0" dirty="0" smtClean="0">
                          <a:latin typeface="+mn-lt"/>
                        </a:rPr>
                        <a:t> Private and Project Financing options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068434B5-45CB-294F-9CDB-6848F14C229A}"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61</a:t>
            </a:fld>
            <a:endParaRPr lang="en-US"/>
          </a:p>
        </p:txBody>
      </p:sp>
    </p:spTree>
    <p:extLst>
      <p:ext uri="{BB962C8B-B14F-4D97-AF65-F5344CB8AC3E}">
        <p14:creationId xmlns:p14="http://schemas.microsoft.com/office/powerpoint/2010/main" xmlns="" val="29575109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3340" y="2963703"/>
            <a:ext cx="4733988" cy="584775"/>
          </a:xfrm>
          <a:prstGeom prst="rect">
            <a:avLst/>
          </a:prstGeom>
          <a:noFill/>
          <a:ln>
            <a:solidFill>
              <a:srgbClr val="003C00"/>
            </a:solidFill>
          </a:ln>
        </p:spPr>
        <p:txBody>
          <a:bodyPr wrap="none" rtlCol="0">
            <a:spAutoFit/>
          </a:bodyPr>
          <a:lstStyle/>
          <a:p>
            <a:r>
              <a:rPr lang="en-US" sz="3200" dirty="0" smtClean="0"/>
              <a:t>Technical Support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561D6782-8B1D-2843-B449-DF1577BE68F7}"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62</a:t>
            </a:fld>
            <a:endParaRPr lang="en-US"/>
          </a:p>
        </p:txBody>
      </p:sp>
    </p:spTree>
    <p:extLst>
      <p:ext uri="{BB962C8B-B14F-4D97-AF65-F5344CB8AC3E}">
        <p14:creationId xmlns:p14="http://schemas.microsoft.com/office/powerpoint/2010/main" xmlns="" val="7971362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1022153"/>
            <a:ext cx="8621317" cy="5334197"/>
          </a:xfrm>
          <a:prstGeom prst="rect">
            <a:avLst/>
          </a:prstGeom>
          <a:ln>
            <a:solidFill>
              <a:srgbClr val="003C00"/>
            </a:solidFill>
          </a:ln>
        </p:spPr>
        <p:style>
          <a:lnRef idx="2">
            <a:schemeClr val="accent2"/>
          </a:lnRef>
          <a:fillRef idx="1">
            <a:schemeClr val="lt1"/>
          </a:fillRef>
          <a:effectRef idx="0">
            <a:schemeClr val="accent2"/>
          </a:effectRef>
          <a:fontRef idx="minor">
            <a:schemeClr val="dk1"/>
          </a:fontRef>
        </p:style>
        <p:txBody>
          <a:bodyPr wrap="square" rtlCol="0">
            <a:normAutofit fontScale="70000" lnSpcReduction="20000"/>
          </a:bodyPr>
          <a:lstStyle/>
          <a:p>
            <a:r>
              <a:rPr lang="en-US" sz="2000" dirty="0" smtClean="0"/>
              <a:t>A ‘Technical Support Manager’ is a person who</a:t>
            </a:r>
            <a:endParaRPr lang="en-US" sz="2000" dirty="0"/>
          </a:p>
          <a:p>
            <a:endParaRPr lang="en-US" sz="2000" dirty="0"/>
          </a:p>
          <a:p>
            <a:pPr marL="457200" indent="-457200">
              <a:buFont typeface="+mj-lt"/>
              <a:buAutoNum type="arabicPeriod"/>
            </a:pPr>
            <a:r>
              <a:rPr lang="en-US" sz="2000" dirty="0"/>
              <a:t>Manages technical support of the </a:t>
            </a:r>
            <a:r>
              <a:rPr lang="en-US" sz="2000" dirty="0" smtClean="0"/>
              <a:t>infrastructure. Tasks include:</a:t>
            </a:r>
            <a:endParaRPr lang="en-US" sz="2000" dirty="0"/>
          </a:p>
          <a:p>
            <a:pPr marL="457200" indent="-457200">
              <a:buFont typeface="+mj-lt"/>
              <a:buAutoNum type="arabicPeriod"/>
            </a:pPr>
            <a:endParaRPr lang="en-US" sz="2000" dirty="0"/>
          </a:p>
          <a:p>
            <a:pPr marL="914400" lvl="1" indent="-457200">
              <a:buFont typeface="+mj-lt"/>
              <a:buAutoNum type="alphaLcPeriod"/>
            </a:pPr>
            <a:r>
              <a:rPr lang="en-US" sz="2000" dirty="0" smtClean="0"/>
              <a:t>Managing incidents </a:t>
            </a:r>
            <a:r>
              <a:rPr lang="en-US" sz="2000" dirty="0"/>
              <a:t>(issues) such as troubleshooting system, application, network problems  including hardware or software faults</a:t>
            </a:r>
          </a:p>
          <a:p>
            <a:pPr marL="914400" lvl="1" indent="-457200">
              <a:buFont typeface="+mj-lt"/>
              <a:buAutoNum type="alphaLcPeriod"/>
            </a:pPr>
            <a:r>
              <a:rPr lang="en-US" sz="2000" dirty="0" smtClean="0"/>
              <a:t>Taking care of </a:t>
            </a:r>
            <a:r>
              <a:rPr lang="en-US" sz="2000" dirty="0"/>
              <a:t>staff or clients through a series of actions - either face to face or over phone - to help set up systems or resolve issues</a:t>
            </a:r>
          </a:p>
          <a:p>
            <a:pPr marL="914400" lvl="1" indent="-457200">
              <a:buFont typeface="+mj-lt"/>
              <a:buAutoNum type="alphaLcPeriod"/>
            </a:pPr>
            <a:r>
              <a:rPr lang="en-US" sz="2000" dirty="0" smtClean="0"/>
              <a:t>Managing Adds</a:t>
            </a:r>
            <a:r>
              <a:rPr lang="en-US" sz="2000" dirty="0"/>
              <a:t>/deletes/modifies new/existing user accounts and profiles and deals with password issues</a:t>
            </a:r>
          </a:p>
          <a:p>
            <a:pPr marL="914400" lvl="1" indent="-457200">
              <a:buFont typeface="+mj-lt"/>
              <a:buAutoNum type="alphaLcPeriod"/>
            </a:pPr>
            <a:r>
              <a:rPr lang="en-US" sz="2000" dirty="0" smtClean="0"/>
              <a:t>Responding </a:t>
            </a:r>
            <a:r>
              <a:rPr lang="en-US" sz="2000" dirty="0"/>
              <a:t>within agreed time lines to call </a:t>
            </a:r>
            <a:r>
              <a:rPr lang="en-US" sz="2000" dirty="0" smtClean="0"/>
              <a:t>outs</a:t>
            </a:r>
            <a:endParaRPr lang="en-US" sz="2000" dirty="0"/>
          </a:p>
          <a:p>
            <a:pPr marL="914400" lvl="1" indent="-457200">
              <a:buFont typeface="+mj-lt"/>
              <a:buAutoNum type="alphaLcPeriod"/>
            </a:pPr>
            <a:r>
              <a:rPr lang="en-US" sz="2000" dirty="0" smtClean="0"/>
              <a:t>Maintaining working relationships with vendors/OEMs/suppliers</a:t>
            </a:r>
          </a:p>
          <a:p>
            <a:pPr marL="914400" lvl="1" indent="-457200">
              <a:buFont typeface="+mj-lt"/>
              <a:buAutoNum type="alphaLcPeriod"/>
            </a:pPr>
            <a:r>
              <a:rPr lang="en-US" sz="2000" dirty="0"/>
              <a:t>Preparing repositories </a:t>
            </a:r>
            <a:r>
              <a:rPr lang="en-US" sz="2000" dirty="0" smtClean="0"/>
              <a:t>of warranties </a:t>
            </a:r>
            <a:r>
              <a:rPr lang="en-US" sz="2000" dirty="0"/>
              <a:t>/T&amp;C of the OEM </a:t>
            </a:r>
            <a:endParaRPr lang="en-US" sz="2000" dirty="0" smtClean="0"/>
          </a:p>
          <a:p>
            <a:pPr marL="914400" lvl="1" indent="-457200">
              <a:buFont typeface="+mj-lt"/>
              <a:buAutoNum type="alphaLcPeriod"/>
            </a:pPr>
            <a:r>
              <a:rPr lang="en-US" sz="2000" dirty="0" smtClean="0"/>
              <a:t>Verifying </a:t>
            </a:r>
            <a:r>
              <a:rPr lang="en-US" sz="2000" dirty="0"/>
              <a:t>that the hardware and system software supplied are the ones which have been required in the RFP and committed by the </a:t>
            </a:r>
            <a:r>
              <a:rPr lang="en-US" sz="2000" dirty="0" smtClean="0"/>
              <a:t>bidder</a:t>
            </a:r>
          </a:p>
          <a:p>
            <a:pPr marL="457200" indent="-457200">
              <a:buFont typeface="+mj-lt"/>
              <a:buAutoNum type="arabicPeriod"/>
            </a:pPr>
            <a:endParaRPr lang="en-US" sz="2000" dirty="0"/>
          </a:p>
          <a:p>
            <a:pPr marL="457200" indent="-457200">
              <a:buFont typeface="+mj-lt"/>
              <a:buAutoNum type="arabicPeriod"/>
            </a:pPr>
            <a:r>
              <a:rPr lang="en-US" sz="2000" dirty="0" smtClean="0"/>
              <a:t>Manages installations </a:t>
            </a:r>
            <a:r>
              <a:rPr lang="en-US" sz="2000" dirty="0"/>
              <a:t>and </a:t>
            </a:r>
            <a:r>
              <a:rPr lang="en-US" sz="2000" dirty="0" smtClean="0"/>
              <a:t>configurations of </a:t>
            </a:r>
            <a:r>
              <a:rPr lang="en-US" sz="2000" dirty="0"/>
              <a:t>computer hardware operating systems and </a:t>
            </a:r>
            <a:r>
              <a:rPr lang="en-US" sz="2000" dirty="0" smtClean="0"/>
              <a:t>applications to </a:t>
            </a:r>
            <a:r>
              <a:rPr lang="en-US" sz="2000" dirty="0"/>
              <a:t>ensure smooth running of computer systems and ensuring users get maximum benefits from </a:t>
            </a:r>
            <a:r>
              <a:rPr lang="en-US" sz="2000" dirty="0" smtClean="0"/>
              <a:t>them;</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smtClean="0"/>
              <a:t>Proactively maintains and monitors </a:t>
            </a:r>
            <a:r>
              <a:rPr lang="en-US" sz="2000" dirty="0"/>
              <a:t>computer systems and </a:t>
            </a:r>
            <a:r>
              <a:rPr lang="en-US" sz="2000" dirty="0" smtClean="0"/>
              <a:t>networks; </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smtClean="0"/>
              <a:t>Supports </a:t>
            </a:r>
            <a:r>
              <a:rPr lang="en-US" sz="2000" dirty="0"/>
              <a:t>the roll out of new </a:t>
            </a:r>
            <a:r>
              <a:rPr lang="en-US" sz="2000" dirty="0" smtClean="0"/>
              <a:t>applications;</a:t>
            </a:r>
          </a:p>
          <a:p>
            <a:pPr marL="457200" indent="-457200">
              <a:buFont typeface="+mj-lt"/>
              <a:buAutoNum type="arabicPeriod"/>
            </a:pPr>
            <a:endParaRPr lang="en-US" sz="2000" dirty="0"/>
          </a:p>
          <a:p>
            <a:pPr marL="457200" indent="-457200">
              <a:buFont typeface="+mj-lt"/>
              <a:buAutoNum type="arabicPeriod"/>
            </a:pPr>
            <a:r>
              <a:rPr lang="en-US" sz="2000" dirty="0" smtClean="0"/>
              <a:t>Keeps management informed about the infrastructure related issues and risks. Prepares periodic management information reports about the supported infrastructure along with improvement suggestions/recommendations;</a:t>
            </a:r>
            <a:endParaRPr lang="en-US" sz="2000" dirty="0"/>
          </a:p>
          <a:p>
            <a:pPr marL="457200" indent="-457200">
              <a:buFont typeface="+mj-lt"/>
              <a:buAutoNum type="arabicPeriod"/>
            </a:pPr>
            <a:endParaRPr lang="en-US" sz="2000" dirty="0" smtClean="0"/>
          </a:p>
          <a:p>
            <a:pPr marL="457200" indent="-457200">
              <a:buFont typeface="+mj-lt"/>
              <a:buAutoNum type="arabicPeriod"/>
            </a:pPr>
            <a:r>
              <a:rPr lang="en-US" sz="2000" dirty="0" smtClean="0"/>
              <a:t>Ensures all technicians should be capable of dealing with users, and all support technicians should be exposed to the more in-depth technical issues that arise in hands-on work.</a:t>
            </a:r>
          </a:p>
        </p:txBody>
      </p:sp>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Support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AA7FFF75-13A5-1B42-B48F-BB0E8CA3DF2F}"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63</a:t>
            </a:fld>
            <a:endParaRPr lang="en-US"/>
          </a:p>
        </p:txBody>
      </p:sp>
    </p:spTree>
    <p:extLst>
      <p:ext uri="{BB962C8B-B14F-4D97-AF65-F5344CB8AC3E}">
        <p14:creationId xmlns:p14="http://schemas.microsoft.com/office/powerpoint/2010/main" xmlns="" val="207677399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876182463"/>
              </p:ext>
            </p:extLst>
          </p:nvPr>
        </p:nvGraphicFramePr>
        <p:xfrm>
          <a:off x="480798" y="1365709"/>
          <a:ext cx="3775471" cy="4310364"/>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P.01</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Technical specialism</a:t>
                      </a:r>
                      <a:endParaRPr lang="en-US" sz="1200" dirty="0">
                        <a:latin typeface="+mn-lt"/>
                      </a:endParaRPr>
                    </a:p>
                  </a:txBody>
                  <a:tcPr>
                    <a:noFill/>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P.02</a:t>
                      </a:r>
                      <a:endParaRPr lang="en-GB" sz="1200" dirty="0">
                        <a:effectLst/>
                        <a:latin typeface="+mn-lt"/>
                        <a:ea typeface="Calibri"/>
                        <a:cs typeface="Times New Roman"/>
                      </a:endParaRP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rPr>
                        <a:t>Application support</a:t>
                      </a:r>
                    </a:p>
                  </a:txBody>
                  <a:tcPr>
                    <a:noFill/>
                  </a:tcPr>
                </a:tc>
              </a:tr>
              <a:tr h="216267">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P.03</a:t>
                      </a:r>
                      <a:endParaRPr lang="en-GB" sz="1200" dirty="0">
                        <a:effectLst/>
                        <a:latin typeface="+mn-lt"/>
                        <a:ea typeface="Calibri"/>
                        <a:cs typeface="Times New Roman"/>
                      </a:endParaRP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rPr>
                        <a:t>Problem</a:t>
                      </a:r>
                      <a:r>
                        <a:rPr lang="en-US" sz="1200" baseline="0" dirty="0" smtClean="0">
                          <a:latin typeface="+mn-lt"/>
                        </a:rPr>
                        <a:t> management</a:t>
                      </a:r>
                      <a:endParaRPr lang="en-US" sz="1200" dirty="0" smtClean="0">
                        <a:latin typeface="+mn-lt"/>
                      </a:endParaRPr>
                    </a:p>
                  </a:txBody>
                  <a:tcPr>
                    <a:noFill/>
                  </a:tcPr>
                </a:tc>
              </a:tr>
              <a:tr h="134775">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P.04</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Testing</a:t>
                      </a:r>
                      <a:endParaRPr lang="en-US" sz="1200" dirty="0">
                        <a:latin typeface="+mn-lt"/>
                      </a:endParaRPr>
                    </a:p>
                  </a:txBody>
                  <a:tcPr>
                    <a:noFill/>
                  </a:tcPr>
                </a:tc>
              </a:tr>
              <a:tr h="164937">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P.05</a:t>
                      </a:r>
                      <a:endParaRPr lang="en-GB" sz="1200" dirty="0">
                        <a:effectLst/>
                        <a:latin typeface="+mn-lt"/>
                        <a:ea typeface="Calibri"/>
                        <a:cs typeface="Times New Roman"/>
                      </a:endParaRPr>
                    </a:p>
                  </a:txBody>
                  <a:tcPr marL="0" marR="0" marT="0" marB="0">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mn-lt"/>
                        </a:rPr>
                        <a:t>Service</a:t>
                      </a:r>
                      <a:r>
                        <a:rPr lang="en-US" sz="1200" baseline="0" dirty="0" smtClean="0">
                          <a:latin typeface="+mn-lt"/>
                        </a:rPr>
                        <a:t> desk and incident management</a:t>
                      </a:r>
                      <a:endParaRPr lang="en-US" sz="1200" dirty="0" smtClean="0">
                        <a:latin typeface="+mn-lt"/>
                      </a:endParaRPr>
                    </a:p>
                  </a:txBody>
                  <a:tcPr>
                    <a:noFill/>
                  </a:tcPr>
                </a:tc>
              </a:tr>
              <a:tr h="195099">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P.06</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System</a:t>
                      </a:r>
                      <a:r>
                        <a:rPr lang="en-GB" sz="1200" kern="1200" baseline="0" dirty="0" smtClean="0">
                          <a:solidFill>
                            <a:schemeClr val="tx1"/>
                          </a:solidFill>
                          <a:latin typeface="+mn-lt"/>
                          <a:ea typeface="+mn-ea"/>
                          <a:cs typeface="+mn-cs"/>
                        </a:rPr>
                        <a:t> integration </a:t>
                      </a:r>
                      <a:endParaRPr lang="en-US" sz="1200" dirty="0">
                        <a:latin typeface="+mn-lt"/>
                      </a:endParaRPr>
                    </a:p>
                  </a:txBody>
                  <a:tcPr>
                    <a:noFill/>
                  </a:tcPr>
                </a:tc>
              </a:tr>
              <a:tr h="211305">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P.07</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Systems installation/ de-</a:t>
                      </a:r>
                      <a:r>
                        <a:rPr lang="en-US" sz="1200" dirty="0" err="1" smtClean="0">
                          <a:latin typeface="+mn-lt"/>
                        </a:rPr>
                        <a:t>comissioning</a:t>
                      </a:r>
                      <a:endParaRPr lang="en-US" sz="1200" dirty="0">
                        <a:latin typeface="+mn-lt"/>
                      </a:endParaRPr>
                    </a:p>
                  </a:txBody>
                  <a:tcPr>
                    <a:noFill/>
                  </a:tcPr>
                </a:tc>
              </a:tr>
              <a:tr h="199597">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P.08</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Network support</a:t>
                      </a:r>
                      <a:endParaRPr lang="en-US" sz="1200" dirty="0">
                        <a:latin typeface="+mn-lt"/>
                      </a:endParaRPr>
                    </a:p>
                  </a:txBody>
                  <a:tcPr>
                    <a:noFill/>
                  </a:tcPr>
                </a:tc>
              </a:tr>
              <a:tr h="199597">
                <a:tc>
                  <a:txBody>
                    <a:bodyPr/>
                    <a:lstStyle/>
                    <a:p>
                      <a:pPr algn="ctr">
                        <a:lnSpc>
                          <a:spcPct val="115000"/>
                        </a:lnSpc>
                        <a:spcAft>
                          <a:spcPts val="0"/>
                        </a:spcAft>
                      </a:pPr>
                      <a:r>
                        <a:rPr lang="en-GB" sz="1200" dirty="0" smtClean="0">
                          <a:effectLst/>
                          <a:latin typeface="+mn-lt"/>
                          <a:ea typeface="Calibri"/>
                          <a:cs typeface="Times New Roman"/>
                        </a:rPr>
                        <a:t>TA P.09</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Database administration</a:t>
                      </a:r>
                      <a:endParaRPr lang="en-US" sz="1200" dirty="0">
                        <a:latin typeface="+mn-lt"/>
                      </a:endParaRPr>
                    </a:p>
                  </a:txBody>
                  <a:tcPr>
                    <a:noFill/>
                  </a:tcPr>
                </a:tc>
              </a:tr>
              <a:tr h="271629">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P.10</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Security administration</a:t>
                      </a:r>
                      <a:endParaRPr lang="en-US" sz="1200" dirty="0">
                        <a:latin typeface="+mn-lt"/>
                      </a:endParaRPr>
                    </a:p>
                  </a:txBody>
                  <a:tcPr>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D.1</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Information</a:t>
                      </a:r>
                      <a:r>
                        <a:rPr lang="en-US" sz="1200" baseline="0" dirty="0" smtClean="0">
                          <a:latin typeface="+mn-lt"/>
                        </a:rPr>
                        <a:t> security</a:t>
                      </a:r>
                      <a:endParaRPr lang="en-US" sz="1200" dirty="0">
                        <a:latin typeface="+mn-lt"/>
                      </a:endParaRPr>
                    </a:p>
                  </a:txBody>
                  <a:tcPr>
                    <a:noFill/>
                  </a:tcPr>
                </a:tc>
              </a:tr>
              <a:tr h="191880">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D.2</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Emerging technology monitoring</a:t>
                      </a:r>
                      <a:endParaRPr lang="en-US" sz="1200" dirty="0">
                        <a:latin typeface="+mn-lt"/>
                      </a:endParaRPr>
                    </a:p>
                  </a:txBody>
                  <a:tcPr>
                    <a:noFill/>
                  </a:tcPr>
                </a:tc>
              </a:tr>
              <a:tr h="252522">
                <a:tc>
                  <a:txBody>
                    <a:bodyPr/>
                    <a:lstStyle/>
                    <a:p>
                      <a:pPr algn="ctr">
                        <a:lnSpc>
                          <a:spcPct val="115000"/>
                        </a:lnSpc>
                        <a:spcAft>
                          <a:spcPts val="0"/>
                        </a:spcAft>
                      </a:pPr>
                      <a:r>
                        <a:rPr lang="en-GB" sz="1200" kern="1200" dirty="0" smtClean="0">
                          <a:solidFill>
                            <a:schemeClr val="tx1"/>
                          </a:solidFill>
                          <a:latin typeface="+mn-lt"/>
                          <a:ea typeface="+mn-ea"/>
                          <a:cs typeface="+mn-cs"/>
                        </a:rPr>
                        <a:t>TA </a:t>
                      </a:r>
                      <a:r>
                        <a:rPr lang="en-GB" sz="1200" dirty="0" smtClean="0">
                          <a:effectLst/>
                          <a:latin typeface="+mn-lt"/>
                          <a:ea typeface="Calibri"/>
                          <a:cs typeface="Times New Roman"/>
                        </a:rPr>
                        <a:t>D.3</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Project management</a:t>
                      </a:r>
                      <a:endParaRPr lang="en-US" sz="1200" dirty="0">
                        <a:latin typeface="+mn-lt"/>
                      </a:endParaRP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1371832525"/>
              </p:ext>
            </p:extLst>
          </p:nvPr>
        </p:nvGraphicFramePr>
        <p:xfrm>
          <a:off x="4446261" y="1365709"/>
          <a:ext cx="4408510" cy="4315644"/>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CCNA (Cisco Certified</a:t>
                      </a:r>
                      <a:r>
                        <a:rPr lang="en-US" sz="1200" baseline="0" dirty="0" smtClean="0"/>
                        <a:t> Network Associate) </a:t>
                      </a:r>
                      <a:r>
                        <a:rPr lang="en-US" sz="1200" dirty="0" smtClean="0"/>
                        <a:t>,CCNP (Cisco Certified Network Professional) /equivalent*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Cicso</a:t>
                      </a:r>
                      <a:r>
                        <a:rPr lang="en-US" sz="1200" dirty="0" smtClean="0"/>
                        <a:t>/equivalent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ITSM Awareness Course as per ISO 20001</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ITIL Foundation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Information Security Management System - Best Practices (Based on ISO 27001)</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1880">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Secure Software Development Life Cycle Practices (SSDLC)</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Support Manager</a:t>
            </a:r>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TextBox 1"/>
          <p:cNvSpPr txBox="1"/>
          <p:nvPr/>
        </p:nvSpPr>
        <p:spPr>
          <a:xfrm>
            <a:off x="480798" y="6224097"/>
            <a:ext cx="7183978" cy="276999"/>
          </a:xfrm>
          <a:prstGeom prst="rect">
            <a:avLst/>
          </a:prstGeom>
          <a:noFill/>
        </p:spPr>
        <p:txBody>
          <a:bodyPr wrap="none" rtlCol="0">
            <a:spAutoFit/>
          </a:bodyPr>
          <a:lstStyle/>
          <a:p>
            <a:r>
              <a:rPr lang="en-US" sz="1200" i="1" dirty="0" smtClean="0">
                <a:solidFill>
                  <a:schemeClr val="tx1">
                    <a:lumMod val="50000"/>
                    <a:lumOff val="50000"/>
                  </a:schemeClr>
                </a:solidFill>
              </a:rPr>
              <a:t>*Note: There are various OEM courses from Cisco, Novell, Juniper etc. Pick relevant one as per the infrastructure</a:t>
            </a:r>
            <a:endParaRPr lang="en-US" sz="1200" i="1" dirty="0">
              <a:solidFill>
                <a:schemeClr val="tx1">
                  <a:lumMod val="50000"/>
                  <a:lumOff val="50000"/>
                </a:schemeClr>
              </a:solidFill>
            </a:endParaRPr>
          </a:p>
        </p:txBody>
      </p:sp>
      <p:sp>
        <p:nvSpPr>
          <p:cNvPr id="3" name="Date Placeholder 2"/>
          <p:cNvSpPr>
            <a:spLocks noGrp="1"/>
          </p:cNvSpPr>
          <p:nvPr>
            <p:ph type="dt" sz="half" idx="10"/>
          </p:nvPr>
        </p:nvSpPr>
        <p:spPr/>
        <p:txBody>
          <a:bodyPr/>
          <a:lstStyle/>
          <a:p>
            <a:fld id="{DEC5992A-6A59-604B-AFED-F1CAEB481DDA}" type="datetime8">
              <a:rPr lang="en-GB" smtClean="0"/>
              <a:pPr/>
              <a:t>13/03/2014 15:41</a:t>
            </a:fld>
            <a:endParaRPr lang="en-US"/>
          </a:p>
        </p:txBody>
      </p:sp>
      <p:sp>
        <p:nvSpPr>
          <p:cNvPr id="4" name="Footer Placeholder 3"/>
          <p:cNvSpPr>
            <a:spLocks noGrp="1"/>
          </p:cNvSpPr>
          <p:nvPr>
            <p:ph type="ftr" sz="quarter" idx="11"/>
          </p:nvPr>
        </p:nvSpPr>
        <p:spPr/>
        <p:txBody>
          <a:bodyPr/>
          <a:lstStyle/>
          <a:p>
            <a:r>
              <a:rPr lang="en-US" smtClean="0"/>
              <a:t>eGCF DRAFT version 0.17</a:t>
            </a:r>
            <a:endParaRPr lang="en-US"/>
          </a:p>
        </p:txBody>
      </p:sp>
      <p:sp>
        <p:nvSpPr>
          <p:cNvPr id="5" name="Slide Number Placeholder 4"/>
          <p:cNvSpPr>
            <a:spLocks noGrp="1"/>
          </p:cNvSpPr>
          <p:nvPr>
            <p:ph type="sldNum" sz="quarter" idx="12"/>
          </p:nvPr>
        </p:nvSpPr>
        <p:spPr/>
        <p:txBody>
          <a:bodyPr/>
          <a:lstStyle/>
          <a:p>
            <a:fld id="{E3EFD1F4-A990-484A-9B18-0972B4C33AF0}" type="slidenum">
              <a:rPr lang="en-US" smtClean="0"/>
              <a:pPr/>
              <a:t>64</a:t>
            </a:fld>
            <a:endParaRPr lang="en-US"/>
          </a:p>
        </p:txBody>
      </p:sp>
    </p:spTree>
    <p:extLst>
      <p:ext uri="{BB962C8B-B14F-4D97-AF65-F5344CB8AC3E}">
        <p14:creationId xmlns:p14="http://schemas.microsoft.com/office/powerpoint/2010/main" xmlns="" val="58314934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Technical Support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1704956947"/>
              </p:ext>
            </p:extLst>
          </p:nvPr>
        </p:nvGraphicFramePr>
        <p:xfrm>
          <a:off x="269413" y="838200"/>
          <a:ext cx="8508270" cy="5553343"/>
        </p:xfrm>
        <a:graphic>
          <a:graphicData uri="http://schemas.openxmlformats.org/drawingml/2006/table">
            <a:tbl>
              <a:tblPr firstRow="1" bandRow="1">
                <a:tableStyleId>{5C22544A-7EE6-4342-B048-85BDC9FD1C3A}</a:tableStyleId>
              </a:tblPr>
              <a:tblGrid>
                <a:gridCol w="795409"/>
                <a:gridCol w="7712861"/>
              </a:tblGrid>
              <a:tr h="380782">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1423521">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System hardware configurations. Examples: number of nodes, system capacity, synchronization, link speeds, external interfaces, features and facilities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Installation, testing and commissioning of supplier specific equipment and software in all legitimate operational environments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"System" software which controls activities such as input, output, dynamic resource allocation, and error reporting, within the operation of a computer configuration. Examples: Windows NT, MVS, UNIX.</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 C++, Java, n-Tier Architecture, databases, ERP,  Unix, Linux, Open source platforms</a:t>
                      </a:r>
                    </a:p>
                  </a:txBody>
                  <a:tcPr/>
                </a:tc>
              </a:tr>
              <a:tr h="380782">
                <a:tc>
                  <a:txBody>
                    <a:bodyPr/>
                    <a:lstStyle/>
                    <a:p>
                      <a:r>
                        <a:rPr lang="en-US" sz="1200" b="1" dirty="0" smtClean="0"/>
                        <a:t>Proficiency in</a:t>
                      </a:r>
                      <a:endParaRPr lang="en-US" sz="1200" b="1" dirty="0"/>
                    </a:p>
                  </a:txBody>
                  <a:tcPr/>
                </a:tc>
                <a:tc>
                  <a:txBody>
                    <a:bodyPr/>
                    <a:lstStyle/>
                    <a:p>
                      <a:pPr marL="171450" lvl="0" indent="-171450" algn="l" defTabSz="914400" rtl="0" eaLnBrk="1" latinLnBrk="0" hangingPunct="1">
                        <a:buFont typeface="Arial"/>
                        <a:buChar char="•"/>
                      </a:pPr>
                      <a:r>
                        <a:rPr lang="en-US" sz="1200" baseline="0" dirty="0" smtClean="0">
                          <a:latin typeface="+mn-lt"/>
                        </a:rPr>
                        <a:t>ITIL (IT Infrastructure Library )</a:t>
                      </a:r>
                    </a:p>
                    <a:p>
                      <a:pPr marL="171450" lvl="0" indent="-171450" algn="l" defTabSz="914400" rtl="0" eaLnBrk="1" latinLnBrk="0" hangingPunct="1">
                        <a:buFont typeface="Arial"/>
                        <a:buChar char="•"/>
                      </a:pPr>
                      <a:r>
                        <a:rPr lang="en-US" sz="1200" baseline="0" dirty="0" smtClean="0">
                          <a:latin typeface="+mn-lt"/>
                        </a:rPr>
                        <a:t>Products and/or services supplied to own organization by external suppliers. Examples: Maintenance of IT infrastructure, maintenance of IT applications, internet connectivity services, system development, software products.</a:t>
                      </a:r>
                      <a:endParaRPr lang="en-US" sz="1200" kern="1200" baseline="0" dirty="0" smtClean="0">
                        <a:solidFill>
                          <a:schemeClr val="tx1"/>
                        </a:solidFill>
                        <a:latin typeface="+mn-lt"/>
                        <a:ea typeface="+mn-ea"/>
                        <a:cs typeface="+mn-cs"/>
                      </a:endParaRPr>
                    </a:p>
                    <a:p>
                      <a:pPr marL="171450" lvl="0" indent="-171450" algn="l" defTabSz="914400" rtl="0" eaLnBrk="1" latinLnBrk="0" hangingPunct="1">
                        <a:buFont typeface="Arial"/>
                        <a:buChar char="•"/>
                      </a:pPr>
                      <a:r>
                        <a:rPr lang="en-US" sz="1200" baseline="0" dirty="0" smtClean="0">
                          <a:latin typeface="+mn-lt"/>
                        </a:rPr>
                        <a:t>Cloud Computing (</a:t>
                      </a:r>
                      <a:r>
                        <a:rPr lang="en-US" sz="1200" baseline="0" dirty="0" err="1" smtClean="0">
                          <a:latin typeface="+mn-lt"/>
                        </a:rPr>
                        <a:t>IaaS</a:t>
                      </a:r>
                      <a:r>
                        <a:rPr lang="en-US" sz="1200" baseline="0" dirty="0" smtClean="0">
                          <a:latin typeface="+mn-lt"/>
                        </a:rPr>
                        <a:t> – Infrastructure as a Service, </a:t>
                      </a:r>
                      <a:r>
                        <a:rPr lang="en-US" sz="1200" baseline="0" dirty="0" err="1" smtClean="0">
                          <a:latin typeface="+mn-lt"/>
                        </a:rPr>
                        <a:t>PaaS</a:t>
                      </a:r>
                      <a:r>
                        <a:rPr lang="en-US" sz="1200" baseline="0" dirty="0" smtClean="0">
                          <a:latin typeface="+mn-lt"/>
                        </a:rPr>
                        <a:t> – Platform as a Service, </a:t>
                      </a:r>
                      <a:r>
                        <a:rPr lang="en-US" sz="1200" baseline="0" dirty="0" err="1" smtClean="0">
                          <a:latin typeface="+mn-lt"/>
                        </a:rPr>
                        <a:t>SaaS</a:t>
                      </a:r>
                      <a:r>
                        <a:rPr lang="en-US" sz="1200" baseline="0" dirty="0" smtClean="0">
                          <a:latin typeface="+mn-lt"/>
                        </a:rPr>
                        <a:t> – Software as a Service), Big Data, Mobile, Social Media, Green IT, Web Technologies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Different types of database architecture and the products which use each type. Examples: relational, hierarchical, matrix, object-oriented</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MS Office Tools (Power point, Excel, Word)</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Latest trends/specifications in hardware technologies</a:t>
                      </a:r>
                    </a:p>
                  </a:txBody>
                  <a:tcPr/>
                </a:tc>
              </a:tr>
              <a:tr h="38078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Technology solutions – </a:t>
                      </a: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p>
                  </a:txBody>
                  <a:tcPr/>
                </a:tc>
              </a:tr>
              <a:tr h="380782">
                <a:tc>
                  <a:txBody>
                    <a:bodyPr/>
                    <a:lstStyle/>
                    <a:p>
                      <a:r>
                        <a:rPr lang="en-US" sz="1200" b="1" dirty="0" smtClean="0"/>
                        <a:t>Awareness of</a:t>
                      </a:r>
                      <a:endParaRPr lang="en-US" sz="1200" b="1" dirty="0"/>
                    </a:p>
                  </a:txBody>
                  <a:tcPr/>
                </a:tc>
                <a:tc>
                  <a:txBody>
                    <a:bodyPr/>
                    <a:lstStyle/>
                    <a:p>
                      <a:pPr marL="171450" lvl="0" indent="-171450" algn="l" defTabSz="914400" rtl="0" eaLnBrk="1" latinLnBrk="0" hangingPunct="1">
                        <a:buFont typeface="Arial"/>
                        <a:buChar char="•"/>
                      </a:pPr>
                      <a:r>
                        <a:rPr lang="en-US" sz="1200" dirty="0" smtClean="0">
                          <a:latin typeface="+mn-lt"/>
                        </a:rPr>
                        <a:t>IT Act 2000, IT Act amendments 2008,</a:t>
                      </a:r>
                      <a:r>
                        <a:rPr lang="en-US" sz="1200" baseline="0" dirty="0" smtClean="0">
                          <a:latin typeface="+mn-lt"/>
                        </a:rPr>
                        <a:t> </a:t>
                      </a:r>
                      <a:r>
                        <a:rPr lang="en-US" sz="1200" dirty="0" smtClean="0">
                          <a:latin typeface="+mn-lt"/>
                        </a:rPr>
                        <a:t>Right to Information Act – 2005</a:t>
                      </a:r>
                      <a:endParaRPr lang="en-US" sz="1200" baseline="0" dirty="0" smtClean="0">
                        <a:latin typeface="+mn-lt"/>
                      </a:endParaRPr>
                    </a:p>
                    <a:p>
                      <a:pPr marL="171450" lvl="0" indent="-171450" algn="l" defTabSz="914400" rtl="0" eaLnBrk="1" latinLnBrk="0" hangingPunct="1">
                        <a:buFont typeface="Arial"/>
                        <a:buChar char="•"/>
                      </a:pPr>
                      <a:r>
                        <a:rPr lang="en-US" sz="1200" dirty="0" smtClean="0">
                          <a:latin typeface="+mn-lt"/>
                        </a:rPr>
                        <a:t>ISO 20001 , ISO/IEC 27001(Information security management standards) , ISO/IEC 20000 (IT Service management standards), IS -15700 (Quality Management Systems standards)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45B734D4-701E-E94E-BC1B-AA6BF6BA5FBC}"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65</a:t>
            </a:fld>
            <a:endParaRPr lang="en-US"/>
          </a:p>
        </p:txBody>
      </p:sp>
    </p:spTree>
    <p:extLst>
      <p:ext uri="{BB962C8B-B14F-4D97-AF65-F5344CB8AC3E}">
        <p14:creationId xmlns:p14="http://schemas.microsoft.com/office/powerpoint/2010/main" xmlns="" val="221134438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3830" y="2963905"/>
            <a:ext cx="4610942" cy="584775"/>
          </a:xfrm>
          <a:prstGeom prst="rect">
            <a:avLst/>
          </a:prstGeom>
          <a:noFill/>
          <a:ln>
            <a:solidFill>
              <a:srgbClr val="003C00"/>
            </a:solidFill>
          </a:ln>
        </p:spPr>
        <p:txBody>
          <a:bodyPr wrap="none" rtlCol="0">
            <a:spAutoFit/>
          </a:bodyPr>
          <a:lstStyle/>
          <a:p>
            <a:r>
              <a:rPr lang="en-US" sz="3200" dirty="0" smtClean="0"/>
              <a:t>Testing &amp; Quality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Date Placeholder 4"/>
          <p:cNvSpPr>
            <a:spLocks noGrp="1"/>
          </p:cNvSpPr>
          <p:nvPr>
            <p:ph type="dt" sz="half" idx="10"/>
          </p:nvPr>
        </p:nvSpPr>
        <p:spPr/>
        <p:txBody>
          <a:bodyPr/>
          <a:lstStyle/>
          <a:p>
            <a:fld id="{E5AFB68D-3049-D345-A5F3-82C16995C72F}"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66</a:t>
            </a:fld>
            <a:endParaRPr lang="en-US"/>
          </a:p>
        </p:txBody>
      </p:sp>
    </p:spTree>
    <p:extLst>
      <p:ext uri="{BB962C8B-B14F-4D97-AF65-F5344CB8AC3E}">
        <p14:creationId xmlns:p14="http://schemas.microsoft.com/office/powerpoint/2010/main" xmlns="" val="11451276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1031692"/>
            <a:ext cx="8621317" cy="5334197"/>
          </a:xfrm>
          <a:prstGeom prst="rect">
            <a:avLst/>
          </a:prstGeom>
          <a:ln>
            <a:solidFill>
              <a:srgbClr val="003C00"/>
            </a:solidFill>
          </a:ln>
        </p:spPr>
        <p:style>
          <a:lnRef idx="2">
            <a:schemeClr val="accent2"/>
          </a:lnRef>
          <a:fillRef idx="1">
            <a:schemeClr val="lt1"/>
          </a:fillRef>
          <a:effectRef idx="0">
            <a:schemeClr val="accent2"/>
          </a:effectRef>
          <a:fontRef idx="minor">
            <a:schemeClr val="dk1"/>
          </a:fontRef>
        </p:style>
        <p:txBody>
          <a:bodyPr wrap="square" rtlCol="0">
            <a:normAutofit fontScale="77500" lnSpcReduction="20000"/>
          </a:bodyPr>
          <a:lstStyle/>
          <a:p>
            <a:r>
              <a:rPr lang="en-US" sz="2000" dirty="0" smtClean="0"/>
              <a:t>A ‘Testing and Quality Manager’ is a person who</a:t>
            </a:r>
          </a:p>
          <a:p>
            <a:endParaRPr lang="en-US" sz="2000" dirty="0" smtClean="0"/>
          </a:p>
          <a:p>
            <a:pPr marL="457200" indent="-457200">
              <a:buFont typeface="+mj-lt"/>
              <a:buAutoNum type="arabicPeriod"/>
            </a:pPr>
            <a:r>
              <a:rPr lang="en-US" sz="2000" dirty="0" smtClean="0"/>
              <a:t>Creates and executes </a:t>
            </a:r>
            <a:r>
              <a:rPr lang="en-US" sz="2000" dirty="0"/>
              <a:t>test </a:t>
            </a:r>
            <a:r>
              <a:rPr lang="en-US" sz="2000" dirty="0" smtClean="0"/>
              <a:t>strategy and test approach. Implements </a:t>
            </a:r>
            <a:r>
              <a:rPr lang="en-US" sz="2000" dirty="0"/>
              <a:t>business scenario testing </a:t>
            </a:r>
            <a:r>
              <a:rPr lang="en-US" sz="2000" dirty="0" smtClean="0"/>
              <a:t>of end </a:t>
            </a:r>
            <a:r>
              <a:rPr lang="en-US" sz="2000" dirty="0"/>
              <a:t>to </a:t>
            </a:r>
            <a:r>
              <a:rPr lang="en-US" sz="2000" dirty="0" smtClean="0"/>
              <a:t>end Government processes;</a:t>
            </a:r>
          </a:p>
          <a:p>
            <a:pPr marL="457200" indent="-457200">
              <a:buFont typeface="+mj-lt"/>
              <a:buAutoNum type="arabicPeriod"/>
            </a:pPr>
            <a:endParaRPr lang="en-US" sz="2000" dirty="0"/>
          </a:p>
          <a:p>
            <a:pPr marL="457200" indent="-457200">
              <a:buFont typeface="+mj-lt"/>
              <a:buAutoNum type="arabicPeriod"/>
            </a:pPr>
            <a:r>
              <a:rPr lang="en-US" sz="2000" dirty="0" smtClean="0"/>
              <a:t>Designs test cases, develops test scripts, manages test execution, creates test result reports and maintains issue list;</a:t>
            </a:r>
          </a:p>
          <a:p>
            <a:pPr marL="457200" indent="-457200">
              <a:buFont typeface="+mj-lt"/>
              <a:buAutoNum type="arabicPeriod"/>
            </a:pPr>
            <a:endParaRPr lang="en-US" sz="2000" dirty="0"/>
          </a:p>
          <a:p>
            <a:pPr marL="457200" indent="-457200">
              <a:buFont typeface="+mj-lt"/>
              <a:buAutoNum type="arabicPeriod"/>
            </a:pPr>
            <a:r>
              <a:rPr lang="en-US" sz="2000" dirty="0"/>
              <a:t>Identifies and implements improvements to the testing process and tools to ensure testing remains efficient and aligned with the e-Governance projects testing standards</a:t>
            </a:r>
            <a:r>
              <a:rPr lang="en-US" sz="2000" dirty="0" smtClean="0"/>
              <a:t>;</a:t>
            </a:r>
            <a:endParaRPr lang="en-US" sz="2000" dirty="0"/>
          </a:p>
          <a:p>
            <a:pPr marL="457200" indent="-457200">
              <a:buFont typeface="+mj-lt"/>
              <a:buAutoNum type="arabicPeriod"/>
            </a:pPr>
            <a:endParaRPr lang="en-US" sz="2000" dirty="0" smtClean="0"/>
          </a:p>
          <a:p>
            <a:pPr marL="457200" indent="-457200">
              <a:buFont typeface="+mj-lt"/>
              <a:buAutoNum type="arabicPeriod"/>
            </a:pPr>
            <a:r>
              <a:rPr lang="en-US" sz="2000" dirty="0" smtClean="0"/>
              <a:t>Defines, maintains </a:t>
            </a:r>
            <a:r>
              <a:rPr lang="en-US" sz="2000" dirty="0"/>
              <a:t>and </a:t>
            </a:r>
            <a:r>
              <a:rPr lang="en-US" sz="2000" dirty="0" smtClean="0"/>
              <a:t>adapts quality assurance processes. </a:t>
            </a:r>
            <a:r>
              <a:rPr lang="en-US" sz="2000" dirty="0"/>
              <a:t>Drives sustained increase in quality and consistency of testing and related defect management across </a:t>
            </a:r>
            <a:r>
              <a:rPr lang="en-US" sz="2000" dirty="0" smtClean="0"/>
              <a:t>projects;</a:t>
            </a:r>
          </a:p>
          <a:p>
            <a:pPr marL="457200" indent="-457200">
              <a:buFont typeface="+mj-lt"/>
              <a:buAutoNum type="arabicPeriod"/>
            </a:pPr>
            <a:endParaRPr lang="en-US" sz="2000" dirty="0"/>
          </a:p>
          <a:p>
            <a:pPr marL="457200" indent="-457200">
              <a:buFont typeface="+mj-lt"/>
              <a:buAutoNum type="arabicPeriod"/>
            </a:pPr>
            <a:r>
              <a:rPr lang="en-US" sz="2000" dirty="0" smtClean="0"/>
              <a:t>Manages </a:t>
            </a:r>
            <a:r>
              <a:rPr lang="en-US" sz="2000" dirty="0"/>
              <a:t>testing resources across test </a:t>
            </a:r>
            <a:r>
              <a:rPr lang="en-US" sz="2000" dirty="0" smtClean="0"/>
              <a:t>tasks. Develops macro </a:t>
            </a:r>
            <a:r>
              <a:rPr lang="en-US" sz="2000" dirty="0"/>
              <a:t>level plan, dashboard, and communications around testing schedule, quality, priorities and options across </a:t>
            </a:r>
            <a:r>
              <a:rPr lang="en-US" sz="2000" dirty="0" smtClean="0"/>
              <a:t>the project/</a:t>
            </a:r>
            <a:r>
              <a:rPr lang="en-US" sz="2000" dirty="0" err="1" smtClean="0"/>
              <a:t>programme</a:t>
            </a:r>
            <a:r>
              <a:rPr lang="en-US" sz="2000" dirty="0" smtClean="0"/>
              <a:t>;</a:t>
            </a:r>
          </a:p>
          <a:p>
            <a:pPr marL="457200" indent="-457200">
              <a:buFont typeface="+mj-lt"/>
              <a:buAutoNum type="arabicPeriod"/>
            </a:pPr>
            <a:endParaRPr lang="en-US" sz="2000" dirty="0" smtClean="0"/>
          </a:p>
          <a:p>
            <a:pPr marL="457200" indent="-457200">
              <a:buFont typeface="+mj-lt"/>
              <a:buAutoNum type="arabicPeriod"/>
            </a:pPr>
            <a:r>
              <a:rPr lang="en-US" sz="2000" dirty="0" smtClean="0"/>
              <a:t>Ensures conformance to requirements (quality);</a:t>
            </a:r>
          </a:p>
          <a:p>
            <a:endParaRPr lang="en-US" sz="2000" dirty="0" smtClean="0"/>
          </a:p>
          <a:p>
            <a:pPr marL="457200" indent="-457200">
              <a:buFont typeface="+mj-lt"/>
              <a:buAutoNum type="arabicPeriod"/>
            </a:pPr>
            <a:r>
              <a:rPr lang="en-US" sz="2000" dirty="0" smtClean="0"/>
              <a:t>Ensures </a:t>
            </a:r>
            <a:r>
              <a:rPr lang="en-US" sz="2000" dirty="0"/>
              <a:t>reliable delivery of the testing services function in accordance with the agreed Service Level Agreement (SLAs) and Operational Level Agreement (OLAs);  </a:t>
            </a:r>
            <a:endParaRPr lang="en-US" sz="2000" dirty="0" smtClean="0"/>
          </a:p>
          <a:p>
            <a:endParaRPr lang="en-US" sz="2000" dirty="0"/>
          </a:p>
          <a:p>
            <a:pPr marL="457200" indent="-457200">
              <a:buFont typeface="+mj-lt"/>
              <a:buAutoNum type="arabicPeriod"/>
            </a:pPr>
            <a:r>
              <a:rPr lang="en-US" sz="2000" dirty="0" smtClean="0"/>
              <a:t>Maintains </a:t>
            </a:r>
            <a:r>
              <a:rPr lang="en-US" sz="2000" dirty="0"/>
              <a:t>up-to-date knowledge of industry wide testing regimes and tools</a:t>
            </a:r>
            <a:r>
              <a:rPr lang="en-US" sz="2000" dirty="0" smtClean="0"/>
              <a:t>;</a:t>
            </a:r>
          </a:p>
          <a:p>
            <a:pPr marL="457200" indent="-457200">
              <a:buFont typeface="+mj-lt"/>
              <a:buAutoNum type="arabicPeriod"/>
            </a:pPr>
            <a:endParaRPr lang="en-US" sz="2000" dirty="0"/>
          </a:p>
          <a:p>
            <a:pPr marL="457200" indent="-457200">
              <a:buFont typeface="+mj-lt"/>
              <a:buAutoNum type="arabicPeriod"/>
            </a:pPr>
            <a:r>
              <a:rPr lang="en-US" sz="2000" dirty="0" smtClean="0"/>
              <a:t>Recommends </a:t>
            </a:r>
            <a:r>
              <a:rPr lang="en-US" sz="2000" dirty="0"/>
              <a:t>relevant tools for improving efficiency while delivering testing services.</a:t>
            </a:r>
            <a:endParaRPr lang="en-US" sz="2000" dirty="0" smtClean="0"/>
          </a:p>
        </p:txBody>
      </p:sp>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Testing &amp; Quality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873924A4-3ED2-A84D-84BA-1BCE247CC701}"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67</a:t>
            </a:fld>
            <a:endParaRPr lang="en-US"/>
          </a:p>
        </p:txBody>
      </p:sp>
    </p:spTree>
    <p:extLst>
      <p:ext uri="{BB962C8B-B14F-4D97-AF65-F5344CB8AC3E}">
        <p14:creationId xmlns:p14="http://schemas.microsoft.com/office/powerpoint/2010/main" xmlns="" val="281726174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1129435478"/>
              </p:ext>
            </p:extLst>
          </p:nvPr>
        </p:nvGraphicFramePr>
        <p:xfrm>
          <a:off x="484551" y="1216459"/>
          <a:ext cx="3920874" cy="4498344"/>
        </p:xfrm>
        <a:graphic>
          <a:graphicData uri="http://schemas.openxmlformats.org/drawingml/2006/table">
            <a:tbl>
              <a:tblPr firstRow="1" bandRow="1">
                <a:tableStyleId>{F2DE63D5-997A-4646-A377-4702673A728D}</a:tableStyleId>
              </a:tblPr>
              <a:tblGrid>
                <a:gridCol w="930057"/>
                <a:gridCol w="2990817"/>
              </a:tblGrid>
              <a:tr h="341786">
                <a:tc gridSpan="2">
                  <a:txBody>
                    <a:bodyPr/>
                    <a:lstStyle/>
                    <a:p>
                      <a:r>
                        <a:rPr lang="en-US" sz="1200" dirty="0" smtClean="0">
                          <a:latin typeface="+mn-lt"/>
                        </a:rPr>
                        <a:t>Professional Skills (refer to the skills description)</a:t>
                      </a:r>
                      <a:endParaRPr lang="en-US" sz="1200" dirty="0">
                        <a:latin typeface="+mn-lt"/>
                      </a:endParaRPr>
                    </a:p>
                  </a:txBody>
                  <a:tcPr marL="68580" marR="68580">
                    <a:solidFill>
                      <a:srgbClr val="008000"/>
                    </a:solidFill>
                  </a:tcPr>
                </a:tc>
                <a:tc hMerge="1">
                  <a:txBody>
                    <a:bodyPr/>
                    <a:lstStyle/>
                    <a:p>
                      <a:endParaRPr lang="en-US" dirty="0"/>
                    </a:p>
                  </a:txBody>
                  <a:tcPr/>
                </a:tc>
              </a:tr>
              <a:tr h="265003">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370989">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Testing</a:t>
                      </a:r>
                      <a:endParaRPr lang="en-GB" sz="1800" dirty="0">
                        <a:effectLst/>
                        <a:latin typeface="+mn-lt"/>
                        <a:ea typeface="Calibri"/>
                        <a:cs typeface="Times New Roman"/>
                      </a:endParaRPr>
                    </a:p>
                  </a:txBody>
                  <a:tcPr marL="0" marR="0" marT="0" marB="0">
                    <a:noFill/>
                  </a:tcPr>
                </a:tc>
              </a:tr>
              <a:tr h="370989">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P.02</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Software development process improvement</a:t>
                      </a:r>
                      <a:endParaRPr lang="en-GB" sz="1200" dirty="0">
                        <a:effectLst/>
                        <a:latin typeface="+mn-lt"/>
                        <a:ea typeface="Calibri"/>
                        <a:cs typeface="Times New Roman"/>
                      </a:endParaRPr>
                    </a:p>
                  </a:txBody>
                  <a:tcPr marL="0" marR="0" marT="0" marB="0">
                    <a:noFill/>
                  </a:tcPr>
                </a:tc>
              </a:tr>
              <a:tr h="269455">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P.03</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Methods</a:t>
                      </a:r>
                      <a:r>
                        <a:rPr lang="en-GB" sz="1200" baseline="0" dirty="0" smtClean="0">
                          <a:effectLst/>
                          <a:latin typeface="+mn-lt"/>
                          <a:ea typeface="Calibri"/>
                          <a:cs typeface="Times New Roman"/>
                        </a:rPr>
                        <a:t> and tools</a:t>
                      </a:r>
                      <a:endParaRPr lang="en-GB" sz="18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P.04</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Business</a:t>
                      </a:r>
                      <a:r>
                        <a:rPr lang="en-GB" sz="1200" baseline="0" dirty="0" smtClean="0">
                          <a:effectLst/>
                          <a:latin typeface="+mn-lt"/>
                          <a:ea typeface="Calibri"/>
                          <a:cs typeface="Times New Roman"/>
                        </a:rPr>
                        <a:t> process testing</a:t>
                      </a:r>
                      <a:endParaRPr lang="en-GB" sz="18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P.05</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Stakeholder</a:t>
                      </a:r>
                      <a:r>
                        <a:rPr lang="en-GB" sz="1200" baseline="0" dirty="0" smtClean="0">
                          <a:effectLst/>
                          <a:latin typeface="+mn-lt"/>
                          <a:ea typeface="Calibri"/>
                          <a:cs typeface="Times New Roman"/>
                        </a:rPr>
                        <a:t> relationship management</a:t>
                      </a:r>
                      <a:endParaRPr lang="en-GB" sz="18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P.06</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User</a:t>
                      </a:r>
                      <a:r>
                        <a:rPr lang="en-GB" sz="1200" baseline="0" dirty="0" smtClean="0">
                          <a:effectLst/>
                          <a:latin typeface="+mn-lt"/>
                          <a:ea typeface="Calibri"/>
                          <a:cs typeface="Times New Roman"/>
                        </a:rPr>
                        <a:t> experience analysis</a:t>
                      </a:r>
                      <a:endParaRPr lang="en-GB" sz="1800" dirty="0">
                        <a:effectLst/>
                        <a:latin typeface="+mn-lt"/>
                        <a:ea typeface="Calibri"/>
                        <a:cs typeface="Times New Roman"/>
                      </a:endParaRPr>
                    </a:p>
                  </a:txBody>
                  <a:tcPr marL="0" marR="0" marT="0" marB="0">
                    <a:noFill/>
                  </a:tcPr>
                </a:tc>
              </a:tr>
              <a:tr h="263273">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P.07</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Service</a:t>
                      </a:r>
                      <a:r>
                        <a:rPr lang="en-GB" sz="1200" baseline="0" dirty="0" smtClean="0">
                          <a:effectLst/>
                          <a:latin typeface="+mn-lt"/>
                          <a:ea typeface="Calibri"/>
                          <a:cs typeface="Times New Roman"/>
                        </a:rPr>
                        <a:t> acceptance</a:t>
                      </a:r>
                      <a:endParaRPr lang="en-GB" sz="12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P.08</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Quality</a:t>
                      </a:r>
                      <a:r>
                        <a:rPr lang="en-GB" sz="1200" baseline="0" dirty="0" smtClean="0">
                          <a:effectLst/>
                          <a:latin typeface="+mn-lt"/>
                          <a:ea typeface="Calibri"/>
                          <a:cs typeface="Times New Roman"/>
                        </a:rPr>
                        <a:t> assurance </a:t>
                      </a:r>
                      <a:endParaRPr lang="en-GB" sz="1200" dirty="0">
                        <a:effectLst/>
                        <a:latin typeface="+mn-lt"/>
                        <a:ea typeface="Calibri"/>
                        <a:cs typeface="Times New Roman"/>
                      </a:endParaRPr>
                    </a:p>
                  </a:txBody>
                  <a:tcPr marL="0" marR="0" marT="0" marB="0">
                    <a:noFill/>
                  </a:tcPr>
                </a:tc>
              </a:tr>
              <a:tr h="262036">
                <a:tc>
                  <a:txBody>
                    <a:bodyPr/>
                    <a:lstStyle/>
                    <a:p>
                      <a:pPr algn="ctr">
                        <a:lnSpc>
                          <a:spcPct val="115000"/>
                        </a:lnSpc>
                        <a:spcAft>
                          <a:spcPts val="0"/>
                        </a:spcAft>
                      </a:pPr>
                      <a:r>
                        <a:rPr lang="en-GB" sz="1200" dirty="0" smtClean="0">
                          <a:effectLst/>
                          <a:latin typeface="+mn-lt"/>
                          <a:ea typeface="Calibri"/>
                          <a:cs typeface="Times New Roman"/>
                        </a:rPr>
                        <a:t>TQM P.09</a:t>
                      </a:r>
                      <a:endParaRPr lang="en-GB" sz="12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Quality standards</a:t>
                      </a:r>
                      <a:endParaRPr lang="en-GB" sz="1200" dirty="0">
                        <a:effectLst/>
                        <a:latin typeface="+mn-lt"/>
                        <a:ea typeface="Calibri"/>
                        <a:cs typeface="Times New Roman"/>
                      </a:endParaRPr>
                    </a:p>
                  </a:txBody>
                  <a:tcPr marL="0" marR="0" marT="0" marB="0">
                    <a:noFill/>
                  </a:tcPr>
                </a:tc>
              </a:tr>
              <a:tr h="262036">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74479">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D.1</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Project</a:t>
                      </a:r>
                      <a:r>
                        <a:rPr lang="en-GB" sz="1200" baseline="0" dirty="0" smtClean="0">
                          <a:effectLst/>
                          <a:latin typeface="+mn-lt"/>
                          <a:ea typeface="Calibri"/>
                          <a:cs typeface="Times New Roman"/>
                        </a:rPr>
                        <a:t> management</a:t>
                      </a:r>
                      <a:endParaRPr lang="en-GB" sz="1800" dirty="0">
                        <a:effectLst/>
                        <a:latin typeface="+mn-lt"/>
                        <a:ea typeface="Calibri"/>
                        <a:cs typeface="Times New Roman"/>
                      </a:endParaRPr>
                    </a:p>
                  </a:txBody>
                  <a:tcPr marL="0" marR="0" marT="0" marB="0">
                    <a:noFill/>
                  </a:tcPr>
                </a:tc>
              </a:tr>
              <a:tr h="455527">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D.2</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Change</a:t>
                      </a:r>
                      <a:r>
                        <a:rPr lang="en-GB" sz="1200" baseline="0" dirty="0" smtClean="0">
                          <a:effectLst/>
                          <a:latin typeface="+mn-lt"/>
                          <a:ea typeface="Calibri"/>
                          <a:cs typeface="Times New Roman"/>
                        </a:rPr>
                        <a:t> implementation planning and management</a:t>
                      </a:r>
                      <a:endParaRPr lang="en-GB" sz="1200" dirty="0">
                        <a:effectLst/>
                        <a:latin typeface="+mn-lt"/>
                        <a:ea typeface="Calibri"/>
                        <a:cs typeface="Times New Roman"/>
                      </a:endParaRPr>
                    </a:p>
                  </a:txBody>
                  <a:tcPr marL="0" marR="0" marT="0" marB="0">
                    <a:noFill/>
                  </a:tcPr>
                </a:tc>
              </a:tr>
              <a:tr h="314627">
                <a:tc>
                  <a:txBody>
                    <a:bodyPr/>
                    <a:lstStyle/>
                    <a:p>
                      <a:pPr algn="ctr">
                        <a:lnSpc>
                          <a:spcPct val="115000"/>
                        </a:lnSpc>
                        <a:spcAft>
                          <a:spcPts val="0"/>
                        </a:spcAft>
                      </a:pPr>
                      <a:r>
                        <a:rPr lang="en-GB" sz="1200" dirty="0" smtClean="0">
                          <a:effectLst/>
                          <a:latin typeface="+mn-lt"/>
                          <a:ea typeface="Calibri"/>
                          <a:cs typeface="Times New Roman"/>
                        </a:rPr>
                        <a:t>TQM </a:t>
                      </a:r>
                      <a:r>
                        <a:rPr lang="en-GB" sz="1200" dirty="0">
                          <a:effectLst/>
                          <a:latin typeface="+mn-lt"/>
                          <a:ea typeface="Calibri"/>
                          <a:cs typeface="Times New Roman"/>
                        </a:rPr>
                        <a:t>D.3</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dirty="0" smtClean="0">
                          <a:effectLst/>
                          <a:latin typeface="+mn-lt"/>
                          <a:ea typeface="Calibri"/>
                          <a:cs typeface="Times New Roman"/>
                        </a:rPr>
                        <a:t>Benefits management</a:t>
                      </a:r>
                      <a:endParaRPr lang="en-GB" sz="1200" dirty="0">
                        <a:effectLst/>
                        <a:latin typeface="+mn-lt"/>
                        <a:ea typeface="Calibri"/>
                        <a:cs typeface="Times New Roman"/>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689880380"/>
              </p:ext>
            </p:extLst>
          </p:nvPr>
        </p:nvGraphicFramePr>
        <p:xfrm>
          <a:off x="4665828" y="1240214"/>
          <a:ext cx="4160698" cy="5062790"/>
        </p:xfrm>
        <a:graphic>
          <a:graphicData uri="http://schemas.openxmlformats.org/drawingml/2006/table">
            <a:tbl>
              <a:tblPr firstRow="1" bandRow="1">
                <a:tableStyleId>{F2DE63D5-997A-4646-A377-4702673A728D}</a:tableStyleId>
              </a:tblPr>
              <a:tblGrid>
                <a:gridCol w="299953"/>
                <a:gridCol w="2102160"/>
                <a:gridCol w="1758585"/>
              </a:tblGrid>
              <a:tr h="349611">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28927">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79483">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CTAL (Certified Tester Advanced Level)</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ISTQB (International</a:t>
                      </a:r>
                      <a:r>
                        <a:rPr lang="en-US" sz="1200" baseline="0" dirty="0" smtClean="0"/>
                        <a:t> Software testing Quality Board)</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Certified Manager of Software Testing (CMST)</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QAI </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Implementing Quality Management in Public org</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 (</a:t>
                      </a:r>
                      <a:r>
                        <a:rPr lang="en-US" sz="1200" dirty="0" err="1" smtClean="0"/>
                        <a:t>Standardisation</a:t>
                      </a:r>
                      <a:r>
                        <a:rPr lang="en-US" sz="1200" dirty="0" smtClean="0"/>
                        <a:t> Testing and Quality Certification)</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 Foundation certification</a:t>
                      </a:r>
                      <a:r>
                        <a:rPr lang="en-US" sz="1200" baseline="0" dirty="0" smtClean="0"/>
                        <a:t> in ISO/IEC 20000</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British Computer Society </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05</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Certified software test manager</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STQC</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63318">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49611">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Certified</a:t>
                      </a:r>
                      <a:r>
                        <a:rPr lang="en-US" sz="1200" baseline="0" dirty="0" smtClean="0"/>
                        <a:t> User Experience Analyst (CXA)</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Human</a:t>
                      </a:r>
                      <a:r>
                        <a:rPr lang="en-US" sz="1200" baseline="0" dirty="0" smtClean="0"/>
                        <a:t> Factor International </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Certificate in Benefits Management and Business Acceptance</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ISEB (Information System Examination Board)</a:t>
                      </a:r>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12" name="Rounded Rectangle 11"/>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Testing &amp; Quality Manager</a:t>
            </a:r>
          </a:p>
        </p:txBody>
      </p:sp>
      <p:sp>
        <p:nvSpPr>
          <p:cNvPr id="13" name="TextBox 12"/>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2EFA59E7-5303-D740-BE5E-B2934F00ADD3}"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68</a:t>
            </a:fld>
            <a:endParaRPr lang="en-US"/>
          </a:p>
        </p:txBody>
      </p:sp>
    </p:spTree>
    <p:extLst>
      <p:ext uri="{BB962C8B-B14F-4D97-AF65-F5344CB8AC3E}">
        <p14:creationId xmlns:p14="http://schemas.microsoft.com/office/powerpoint/2010/main" xmlns="" val="314226320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Testing &amp; Quality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xmlns="" val="1942033799"/>
              </p:ext>
            </p:extLst>
          </p:nvPr>
        </p:nvGraphicFramePr>
        <p:xfrm>
          <a:off x="173790" y="779240"/>
          <a:ext cx="8729664" cy="5646992"/>
        </p:xfrm>
        <a:graphic>
          <a:graphicData uri="http://schemas.openxmlformats.org/drawingml/2006/table">
            <a:tbl>
              <a:tblPr firstRow="1" bandRow="1">
                <a:tableStyleId>{5C22544A-7EE6-4342-B048-85BDC9FD1C3A}</a:tableStyleId>
              </a:tblPr>
              <a:tblGrid>
                <a:gridCol w="839715"/>
                <a:gridCol w="7889949"/>
              </a:tblGrid>
              <a:tr h="227026">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2043235">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Organization standards for testing, planning &amp; estimating, test efficiency and effectiveness measurement</a:t>
                      </a:r>
                      <a:endParaRPr lang="en-US" sz="1200" baseline="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Testing tools (Selenium/Finesse/Quality Centre/Quick Test Professional/Rational Clear Case/or similar),</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Capture replay tools, data preparation tools, debugging tools, load test tools, security penetration test tools, requirements test tools</a:t>
                      </a:r>
                      <a:endParaRPr lang="en-US" sz="1200" baseline="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Testing techniques used to plan and execute software tests of all application components (functional and non-functional)  Examples: dynamic testing techniques, static testing techniques, non-functional testing techniques, test automation techniques.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Testing methodologies - acceptance testing, automated testing, benchmark testing , black box and white box testing ,boundary testing , compatibility testing, conformance, exploratory, integration, load and regression testing , stress/endurance testing, system and  unit testing</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SPICE (Software Process Improvement and Capability), Capability Maturity</a:t>
                      </a:r>
                      <a:r>
                        <a:rPr lang="en-US" sz="1200" baseline="0" dirty="0" smtClean="0">
                          <a:latin typeface="+mn-lt"/>
                        </a:rPr>
                        <a:t> Model </a:t>
                      </a:r>
                      <a:endParaRPr lang="en-US" sz="120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Government Quality assurance, including establishing metrics and guidelines</a:t>
                      </a:r>
                    </a:p>
                  </a:txBody>
                  <a:tcPr/>
                </a:tc>
              </a:tr>
              <a:tr h="709232">
                <a:tc>
                  <a:txBody>
                    <a:bodyPr/>
                    <a:lstStyle/>
                    <a:p>
                      <a:r>
                        <a:rPr lang="en-US" sz="1200" b="1" dirty="0" smtClean="0"/>
                        <a:t>Proficiency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Management of the processes, systems and functions to package, build, test and deploy changes and updates which are bounded as “releases” into the “production” environment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MS Project</a:t>
                      </a:r>
                      <a:r>
                        <a:rPr lang="en-US" sz="1200" baseline="0" dirty="0" smtClean="0">
                          <a:latin typeface="+mn-lt"/>
                        </a:rPr>
                        <a:t> (or equivalent), MS Office Tools (</a:t>
                      </a:r>
                      <a:r>
                        <a:rPr lang="en-US" sz="1200" baseline="0" dirty="0" err="1" smtClean="0">
                          <a:latin typeface="+mn-lt"/>
                        </a:rPr>
                        <a:t>Powerpoint</a:t>
                      </a:r>
                      <a:r>
                        <a:rPr lang="en-US" sz="1200" baseline="0" dirty="0" smtClean="0">
                          <a:latin typeface="+mn-lt"/>
                        </a:rPr>
                        <a:t>, Excel, Word)</a:t>
                      </a:r>
                    </a:p>
                  </a:txBody>
                  <a:tcPr/>
                </a:tc>
              </a:tr>
              <a:tr h="143783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Domain knowledge of </a:t>
                      </a:r>
                      <a:r>
                        <a:rPr lang="en-US" sz="1200" baseline="0" dirty="0" smtClean="0">
                          <a:latin typeface="+mn-lt"/>
                        </a:rPr>
                        <a:t>the Ministry / Department including, policies, functions, processes and procedures</a:t>
                      </a:r>
                      <a:endParaRPr lang="en-US" sz="120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IT Act 2000, IT Act amendments 2008</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ISO 20001 , ISO/IEC 27001(Information security management standards) , ISO/IEC 20000 (IT Service management standards), IS -15700 (Quality Management Systems standards)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Recognized project delivery method – PMI (Project Management Institute ) /PRINCE2 or Common Information Management Method (CIMM),  </a:t>
                      </a:r>
                      <a:r>
                        <a:rPr lang="en-US" sz="1200" baseline="0" dirty="0" err="1" smtClean="0">
                          <a:latin typeface="+mn-lt"/>
                        </a:rPr>
                        <a:t>eGovernance</a:t>
                      </a:r>
                      <a:r>
                        <a:rPr lang="en-US" sz="1200" baseline="0" dirty="0" smtClean="0">
                          <a:latin typeface="+mn-lt"/>
                        </a:rPr>
                        <a:t> Lifecycle, SDLC, RAD</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Six Sigma</a:t>
                      </a:r>
                      <a:r>
                        <a:rPr lang="en-US" sz="1200" baseline="0" dirty="0" smtClean="0">
                          <a:latin typeface="+mn-lt"/>
                        </a:rPr>
                        <a:t>, </a:t>
                      </a:r>
                      <a:r>
                        <a:rPr lang="en-US" sz="1200" dirty="0" smtClean="0">
                          <a:latin typeface="+mn-lt"/>
                        </a:rPr>
                        <a:t>ITIL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PPP model. BOO (Build -Operate -Own)/BOOT  (Build -Operate - Own- Transfer) Service Contracts,</a:t>
                      </a:r>
                      <a:r>
                        <a:rPr lang="en-US" sz="1200" baseline="0" dirty="0" smtClean="0">
                          <a:latin typeface="+mn-lt"/>
                        </a:rPr>
                        <a:t> Management Contracts (Concessions), Lease Contracts (JVs) , </a:t>
                      </a:r>
                      <a:r>
                        <a:rPr lang="en-US" sz="1200" dirty="0" smtClean="0">
                          <a:latin typeface="+mn-lt"/>
                        </a:rPr>
                        <a:t>Public,</a:t>
                      </a:r>
                      <a:r>
                        <a:rPr lang="en-US" sz="1200" baseline="0" dirty="0" smtClean="0">
                          <a:latin typeface="+mn-lt"/>
                        </a:rPr>
                        <a:t> Private and Project Financing options</a:t>
                      </a:r>
                      <a:endParaRPr lang="en-US" sz="1200" dirty="0" smtClean="0">
                        <a:latin typeface="+mn-lt"/>
                      </a:endParaRPr>
                    </a:p>
                  </a:txBody>
                  <a:tcPr/>
                </a:tc>
              </a:tr>
              <a:tr h="361914">
                <a:tc>
                  <a:txBody>
                    <a:bodyPr/>
                    <a:lstStyle/>
                    <a:p>
                      <a:r>
                        <a:rPr lang="en-US" sz="1200" b="1" dirty="0" smtClean="0"/>
                        <a:t>Awareness of</a:t>
                      </a:r>
                      <a:endParaRPr lang="en-US" sz="1200" b="1" dirty="0"/>
                    </a:p>
                  </a:txBody>
                  <a:tcPr/>
                </a:tc>
                <a:tc>
                  <a:txBody>
                    <a:bodyPr/>
                    <a:lstStyle/>
                    <a:p>
                      <a:pPr marL="171450" lvl="0" indent="-171450" algn="l" defTabSz="914400" rtl="0" eaLnBrk="1" latinLnBrk="0" hangingPunct="1">
                        <a:buFont typeface="Arial"/>
                        <a:buChar char="•"/>
                      </a:pPr>
                      <a:r>
                        <a:rPr lang="en-US" sz="1200" baseline="0" dirty="0" smtClean="0">
                          <a:latin typeface="+mn-lt"/>
                        </a:rPr>
                        <a:t>C, C++, Java, n-Tier Architecture, databases, ERP,  Unix, Linux, Open source platforms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A34348FE-6363-234E-96C5-87D3F0EEFE18}"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69</a:t>
            </a:fld>
            <a:endParaRPr lang="en-US"/>
          </a:p>
        </p:txBody>
      </p:sp>
    </p:spTree>
    <p:extLst>
      <p:ext uri="{BB962C8B-B14F-4D97-AF65-F5344CB8AC3E}">
        <p14:creationId xmlns:p14="http://schemas.microsoft.com/office/powerpoint/2010/main" xmlns="" val="32131027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5272"/>
            <a:ext cx="8229600" cy="557464"/>
          </a:xfrm>
          <a:solidFill>
            <a:schemeClr val="bg2"/>
          </a:solidFill>
        </p:spPr>
        <p:txBody>
          <a:bodyPr>
            <a:noAutofit/>
          </a:bodyPr>
          <a:lstStyle/>
          <a:p>
            <a:r>
              <a:rPr lang="en-US" sz="2800" b="1" dirty="0" smtClean="0"/>
              <a:t>e-Gov Job Profile catalogue </a:t>
            </a:r>
            <a:r>
              <a:rPr lang="en-US" sz="2400" b="1" dirty="0" smtClean="0"/>
              <a:t>(provisional Profiles)</a:t>
            </a:r>
            <a:endParaRPr lang="en-IN" sz="2800" b="1" dirty="0"/>
          </a:p>
        </p:txBody>
      </p:sp>
      <p:graphicFrame>
        <p:nvGraphicFramePr>
          <p:cNvPr id="4" name="Table 3"/>
          <p:cNvGraphicFramePr>
            <a:graphicFrameLocks noGrp="1"/>
          </p:cNvGraphicFramePr>
          <p:nvPr>
            <p:extLst>
              <p:ext uri="{D42A27DB-BD31-4B8C-83A1-F6EECF244321}">
                <p14:modId xmlns:p14="http://schemas.microsoft.com/office/powerpoint/2010/main" xmlns="" val="4241977114"/>
              </p:ext>
            </p:extLst>
          </p:nvPr>
        </p:nvGraphicFramePr>
        <p:xfrm>
          <a:off x="720121" y="1236063"/>
          <a:ext cx="3744435" cy="4671776"/>
        </p:xfrm>
        <a:graphic>
          <a:graphicData uri="http://schemas.openxmlformats.org/drawingml/2006/table">
            <a:tbl>
              <a:tblPr>
                <a:tableStyleId>{69C7853C-536D-4A76-A0AE-DD22124D55A5}</a:tableStyleId>
              </a:tblPr>
              <a:tblGrid>
                <a:gridCol w="3744435"/>
              </a:tblGrid>
              <a:tr h="283922">
                <a:tc>
                  <a:txBody>
                    <a:bodyPr/>
                    <a:lstStyle/>
                    <a:p>
                      <a:pPr algn="l" fontAlgn="ctr"/>
                      <a:r>
                        <a:rPr lang="en-US" sz="1400" b="1" u="none" strike="noStrike" dirty="0" smtClean="0"/>
                        <a:t> Leader (LEAD)</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Chief </a:t>
                      </a:r>
                      <a:r>
                        <a:rPr lang="en-US" sz="1400" b="1" u="none" strike="noStrike" dirty="0"/>
                        <a:t>Information Officer (CIO)</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Chief </a:t>
                      </a:r>
                      <a:r>
                        <a:rPr lang="en-US" sz="1400" b="1" u="none" strike="noStrike" dirty="0"/>
                        <a:t>Technology Officer (CTO)</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Project Manager (PM)</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Domain Expert (DE)</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Information Security </a:t>
                      </a:r>
                      <a:r>
                        <a:rPr lang="en-US" sz="1400" b="1" u="none" strike="noStrike" dirty="0"/>
                        <a:t>Manager </a:t>
                      </a:r>
                      <a:r>
                        <a:rPr lang="en-US" sz="1400" b="1" u="none" strike="noStrike" dirty="0" smtClean="0"/>
                        <a:t>(ISM</a:t>
                      </a:r>
                      <a:r>
                        <a:rPr lang="en-US" sz="1400" b="1" u="none" strike="noStrike" dirty="0"/>
                        <a:t>)</a:t>
                      </a:r>
                      <a:endParaRPr lang="en-US" sz="1400" b="1" i="0" u="none" strike="noStrike" dirty="0">
                        <a:solidFill>
                          <a:srgbClr val="FFFFFF"/>
                        </a:solidFill>
                        <a:latin typeface="Calibri"/>
                      </a:endParaRPr>
                    </a:p>
                  </a:txBody>
                  <a:tcPr marL="62135" marR="0" marT="0" marB="0" anchor="ctr"/>
                </a:tc>
              </a:tr>
              <a:tr h="283922">
                <a:tc>
                  <a:txBody>
                    <a:bodyPr/>
                    <a:lstStyle/>
                    <a:p>
                      <a:pPr algn="l" fontAlgn="ctr"/>
                      <a:r>
                        <a:rPr lang="en-US" sz="1400" b="1" u="none" strike="noStrike" dirty="0" smtClean="0"/>
                        <a:t> Citizen </a:t>
                      </a:r>
                      <a:r>
                        <a:rPr lang="en-US" sz="1400" b="1" u="none" strike="noStrike" dirty="0"/>
                        <a:t>Engagement Manager (CEM)</a:t>
                      </a:r>
                      <a:endParaRPr lang="en-US" sz="1400" b="1" i="0" u="none" strike="noStrike" dirty="0">
                        <a:solidFill>
                          <a:srgbClr val="FFFFFF"/>
                        </a:solidFill>
                        <a:latin typeface="Calibri"/>
                      </a:endParaRPr>
                    </a:p>
                  </a:txBody>
                  <a:tcPr marL="62135" marR="0" marT="0" marB="0" anchor="ctr"/>
                </a:tc>
              </a:tr>
              <a:tr h="298258">
                <a:tc>
                  <a:txBody>
                    <a:bodyPr/>
                    <a:lstStyle/>
                    <a:p>
                      <a:pPr algn="l" fontAlgn="ctr"/>
                      <a:r>
                        <a:rPr lang="en-US" sz="1400" b="1" u="none" strike="noStrike" dirty="0" smtClean="0"/>
                        <a:t> Commercial Manager (</a:t>
                      </a:r>
                      <a:r>
                        <a:rPr lang="en-US" sz="1400" b="1" u="none" strike="noStrike" dirty="0" err="1" smtClean="0"/>
                        <a:t>ComM</a:t>
                      </a:r>
                      <a:r>
                        <a:rPr lang="en-US" sz="1400" b="1" u="none" strike="noStrike" dirty="0" smtClean="0"/>
                        <a:t>)</a:t>
                      </a:r>
                      <a:endParaRPr lang="en-US" sz="1400" b="1" i="0" u="none" strike="noStrike" dirty="0">
                        <a:solidFill>
                          <a:srgbClr val="FFFFFF"/>
                        </a:solidFill>
                        <a:latin typeface="Calibri"/>
                      </a:endParaRPr>
                    </a:p>
                  </a:txBody>
                  <a:tcPr marL="62135" marR="0" marT="0" marB="0" anchor="ctr"/>
                </a:tc>
              </a:tr>
              <a:tr h="298258">
                <a:tc>
                  <a:txBody>
                    <a:bodyPr/>
                    <a:lstStyle/>
                    <a:p>
                      <a:pPr algn="l" fontAlgn="ctr"/>
                      <a:r>
                        <a:rPr lang="en-US" sz="1400" b="1" u="none" strike="noStrike" baseline="0" dirty="0" smtClean="0"/>
                        <a:t> Project Support Coordinator (PSC)</a:t>
                      </a:r>
                      <a:endParaRPr lang="en-US" sz="1400" b="1" i="0" u="none" strike="noStrike" dirty="0">
                        <a:solidFill>
                          <a:srgbClr val="FFFFFF"/>
                        </a:solidFill>
                        <a:latin typeface="+mn-lt"/>
                      </a:endParaRPr>
                    </a:p>
                  </a:txBody>
                  <a:tcPr marL="62135" marR="0" marT="0" marB="0" anchor="ctr"/>
                </a:tc>
              </a:tr>
              <a:tr h="298258">
                <a:tc>
                  <a:txBody>
                    <a:bodyPr/>
                    <a:lstStyle/>
                    <a:p>
                      <a:pPr algn="l" fontAlgn="ctr"/>
                      <a:r>
                        <a:rPr lang="en-US" sz="1400" b="1" u="none" strike="noStrike" kern="1200" dirty="0" smtClean="0"/>
                        <a:t>Technical Architect</a:t>
                      </a:r>
                      <a:r>
                        <a:rPr lang="en-US" sz="1400" b="1" u="none" strike="noStrike" dirty="0" smtClean="0"/>
                        <a:t> (TA)</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smtClean="0"/>
                        <a:t>Service Manager</a:t>
                      </a:r>
                      <a:r>
                        <a:rPr lang="en-US" sz="1400" b="1" u="none" strike="noStrike" baseline="0" dirty="0" smtClean="0"/>
                        <a:t> (SM)</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smtClean="0"/>
                        <a:t>Change  and Training Manager (CTM)</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smtClean="0"/>
                        <a:t>Technical</a:t>
                      </a:r>
                      <a:r>
                        <a:rPr lang="en-US" sz="1400" b="1" u="none" strike="noStrike" baseline="0" dirty="0" smtClean="0"/>
                        <a:t> Support Manager (TSM)</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smtClean="0"/>
                        <a:t>Testing and Quality</a:t>
                      </a:r>
                      <a:r>
                        <a:rPr lang="en-US" sz="1400" b="1" u="none" strike="noStrike" baseline="0" dirty="0" smtClean="0"/>
                        <a:t> Manager (TQM</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a:t>Programmer </a:t>
                      </a:r>
                      <a:r>
                        <a:rPr lang="en-US" sz="1400" b="1" u="none" strike="noStrike" baseline="0" dirty="0" smtClean="0"/>
                        <a:t>/ </a:t>
                      </a:r>
                      <a:r>
                        <a:rPr lang="en-US" sz="1400" b="1" u="none" strike="noStrike" dirty="0" smtClean="0"/>
                        <a:t>Developer</a:t>
                      </a:r>
                      <a:r>
                        <a:rPr lang="en-US" sz="1400" b="1" u="none" strike="noStrike" baseline="0" dirty="0" smtClean="0"/>
                        <a:t> /</a:t>
                      </a:r>
                      <a:r>
                        <a:rPr lang="en-US" sz="1400" b="1" u="none" strike="noStrike" dirty="0" smtClean="0"/>
                        <a:t> Web-Designer</a:t>
                      </a:r>
                      <a:r>
                        <a:rPr lang="en-US" sz="1400" b="1" u="none" strike="noStrike" baseline="0" dirty="0" smtClean="0"/>
                        <a:t> </a:t>
                      </a:r>
                      <a:r>
                        <a:rPr lang="en-US" sz="1400" b="1" u="none" strike="noStrike" dirty="0" smtClean="0"/>
                        <a:t>(</a:t>
                      </a:r>
                      <a:r>
                        <a:rPr lang="en-US" sz="1400" b="1" u="none" strike="noStrike" dirty="0"/>
                        <a:t>PR)</a:t>
                      </a:r>
                      <a:endParaRPr lang="en-US" sz="1400" b="1" i="0" u="none" strike="noStrike" dirty="0">
                        <a:solidFill>
                          <a:srgbClr val="FFFFFF"/>
                        </a:solidFill>
                        <a:latin typeface="Calibri"/>
                      </a:endParaRPr>
                    </a:p>
                  </a:txBody>
                  <a:tcPr marL="114300" marR="0" marT="0" marB="0" anchor="ctr"/>
                </a:tc>
              </a:tr>
              <a:tr h="298258">
                <a:tc>
                  <a:txBody>
                    <a:bodyPr/>
                    <a:lstStyle/>
                    <a:p>
                      <a:pPr algn="l" fontAlgn="ctr"/>
                      <a:r>
                        <a:rPr lang="en-US" sz="1400" b="1" u="none" strike="noStrike" dirty="0" smtClean="0"/>
                        <a:t>Content Manager (</a:t>
                      </a:r>
                      <a:r>
                        <a:rPr lang="en-US" sz="1400" b="1" u="none" strike="noStrike" dirty="0" err="1" smtClean="0"/>
                        <a:t>CoM</a:t>
                      </a:r>
                      <a:r>
                        <a:rPr lang="en-US" sz="1400" b="1" u="none" strike="noStrike" dirty="0" smtClean="0"/>
                        <a:t>)</a:t>
                      </a:r>
                      <a:endParaRPr lang="en-US" sz="1400" b="1" i="0" u="none" strike="noStrike" dirty="0">
                        <a:solidFill>
                          <a:srgbClr val="FFFFFF"/>
                        </a:solidFill>
                        <a:latin typeface="Calibri"/>
                      </a:endParaRPr>
                    </a:p>
                  </a:txBody>
                  <a:tcPr marL="114300" marR="0" marT="0" marB="0" anchor="ct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2564578193"/>
              </p:ext>
            </p:extLst>
          </p:nvPr>
        </p:nvGraphicFramePr>
        <p:xfrm>
          <a:off x="5564426" y="2636913"/>
          <a:ext cx="2684738" cy="911904"/>
        </p:xfrm>
        <a:graphic>
          <a:graphicData uri="http://schemas.openxmlformats.org/drawingml/2006/table">
            <a:tbl>
              <a:tblPr>
                <a:tableStyleId>{08FB837D-C827-4EFA-A057-4D05807E0F7C}</a:tableStyleId>
              </a:tblPr>
              <a:tblGrid>
                <a:gridCol w="2684738"/>
              </a:tblGrid>
              <a:tr h="435654">
                <a:tc>
                  <a:txBody>
                    <a:bodyPr/>
                    <a:lstStyle/>
                    <a:p>
                      <a:pPr marL="0" algn="l" defTabSz="457200" rtl="0" eaLnBrk="1" fontAlgn="ctr" latinLnBrk="0" hangingPunct="1"/>
                      <a:r>
                        <a:rPr lang="en-US" sz="1400" b="1" u="none" strike="noStrike" kern="1200" dirty="0" smtClean="0"/>
                        <a:t>Network Support Engineer (NSE)</a:t>
                      </a:r>
                      <a:endParaRPr lang="en-US" sz="1400" b="1" i="0" u="none" strike="noStrike" kern="1200" dirty="0">
                        <a:solidFill>
                          <a:srgbClr val="FFFFFF"/>
                        </a:solidFill>
                        <a:latin typeface="Calibri"/>
                        <a:ea typeface="+mn-ea"/>
                        <a:cs typeface="+mn-cs"/>
                      </a:endParaRPr>
                    </a:p>
                  </a:txBody>
                  <a:tcPr marL="114300" marR="0" marT="0" marB="0" anchor="ctr"/>
                </a:tc>
              </a:tr>
              <a:tr h="238125">
                <a:tc>
                  <a:txBody>
                    <a:bodyPr/>
                    <a:lstStyle/>
                    <a:p>
                      <a:pPr marL="0" algn="l" defTabSz="457200" rtl="0" eaLnBrk="1" fontAlgn="ctr" latinLnBrk="0" hangingPunct="1"/>
                      <a:r>
                        <a:rPr lang="en-US" sz="1400" b="1" u="none" strike="noStrike" kern="1200" dirty="0" smtClean="0"/>
                        <a:t>Database Administrator (DBA)</a:t>
                      </a:r>
                      <a:endParaRPr lang="en-US" sz="1400" b="1" i="0" u="none" strike="noStrike" kern="1200" dirty="0">
                        <a:solidFill>
                          <a:srgbClr val="FFFFFF"/>
                        </a:solidFill>
                        <a:latin typeface="Calibri"/>
                        <a:ea typeface="+mn-ea"/>
                        <a:cs typeface="+mn-cs"/>
                      </a:endParaRPr>
                    </a:p>
                  </a:txBody>
                  <a:tcPr marL="114300" marR="0" marT="0" marB="0" anchor="ctr"/>
                </a:tc>
              </a:tr>
              <a:tr h="238125">
                <a:tc>
                  <a:txBody>
                    <a:bodyPr/>
                    <a:lstStyle/>
                    <a:p>
                      <a:pPr marL="0" algn="l" defTabSz="457200" rtl="0" eaLnBrk="1" fontAlgn="ctr" latinLnBrk="0" hangingPunct="1"/>
                      <a:r>
                        <a:rPr lang="en-US" sz="1400" b="1" u="none" strike="noStrike" kern="1200" dirty="0" smtClean="0"/>
                        <a:t>Security Administrator (SA)</a:t>
                      </a:r>
                      <a:endParaRPr lang="en-US" sz="1400" b="1" i="0" u="none" strike="noStrike" kern="1200" dirty="0">
                        <a:solidFill>
                          <a:srgbClr val="FFFFFF"/>
                        </a:solidFill>
                        <a:latin typeface="Calibri"/>
                        <a:ea typeface="+mn-ea"/>
                        <a:cs typeface="+mn-cs"/>
                      </a:endParaRPr>
                    </a:p>
                  </a:txBody>
                  <a:tcPr marL="114300" marR="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xmlns="" val="256539158"/>
              </p:ext>
            </p:extLst>
          </p:nvPr>
        </p:nvGraphicFramePr>
        <p:xfrm>
          <a:off x="5564426" y="2286385"/>
          <a:ext cx="2684738" cy="365144"/>
        </p:xfrm>
        <a:graphic>
          <a:graphicData uri="http://schemas.openxmlformats.org/drawingml/2006/table">
            <a:tbl>
              <a:tblPr/>
              <a:tblGrid>
                <a:gridCol w="2684738"/>
              </a:tblGrid>
              <a:tr h="365144">
                <a:tc>
                  <a:txBody>
                    <a:bodyPr/>
                    <a:lstStyle/>
                    <a:p>
                      <a:pPr algn="ctr" fontAlgn="ctr"/>
                      <a:r>
                        <a:rPr lang="en-US" sz="1800" b="1" i="0" u="none" strike="noStrike" kern="1200" dirty="0" smtClean="0">
                          <a:solidFill>
                            <a:srgbClr val="000000"/>
                          </a:solidFill>
                          <a:latin typeface="Calibri"/>
                          <a:ea typeface="+mn-ea"/>
                          <a:cs typeface="+mn-cs"/>
                        </a:rPr>
                        <a:t>Additional</a:t>
                      </a:r>
                      <a:r>
                        <a:rPr lang="en-US" sz="1800" b="1" i="0" u="none" strike="noStrike" dirty="0" smtClean="0">
                          <a:solidFill>
                            <a:srgbClr val="000000"/>
                          </a:solidFill>
                          <a:latin typeface="Calibri"/>
                        </a:rPr>
                        <a:t> Profiles</a:t>
                      </a:r>
                      <a:endParaRPr lang="en-US" sz="1800" b="1" i="0" u="none" strike="noStrike" dirty="0">
                        <a:solidFill>
                          <a:srgbClr val="000000"/>
                        </a:solidFill>
                        <a:latin typeface="Calibri"/>
                      </a:endParaRPr>
                    </a:p>
                  </a:txBody>
                  <a:tcPr marL="114300" marR="0" marT="0" marB="0" anchor="ctr">
                    <a:lnL w="12700" cap="flat" cmpd="sng" algn="ctr">
                      <a:solidFill>
                        <a:srgbClr val="800000"/>
                      </a:solidFill>
                      <a:prstDash val="solid"/>
                      <a:round/>
                      <a:headEnd type="none" w="med" len="med"/>
                      <a:tailEnd type="none" w="med" len="med"/>
                    </a:lnL>
                    <a:lnR w="12700" cap="flat" cmpd="sng" algn="ctr">
                      <a:solidFill>
                        <a:srgbClr val="800000"/>
                      </a:solidFill>
                      <a:prstDash val="solid"/>
                      <a:round/>
                      <a:headEnd type="none" w="med" len="med"/>
                      <a:tailEnd type="none" w="med" len="med"/>
                    </a:lnR>
                    <a:lnT w="12700" cap="flat" cmpd="sng" algn="ctr">
                      <a:solidFill>
                        <a:srgbClr val="800000"/>
                      </a:solidFill>
                      <a:prstDash val="solid"/>
                      <a:round/>
                      <a:headEnd type="none" w="med" len="med"/>
                      <a:tailEnd type="none" w="med" len="med"/>
                    </a:lnT>
                    <a:lnB w="12700" cap="flat" cmpd="sng" algn="ctr">
                      <a:solidFill>
                        <a:srgbClr val="800000"/>
                      </a:solidFill>
                      <a:prstDash val="solid"/>
                      <a:round/>
                      <a:headEnd type="none" w="med" len="med"/>
                      <a:tailEnd type="none" w="med" len="med"/>
                    </a:lnB>
                    <a:noFill/>
                  </a:tcPr>
                </a:tc>
              </a:tr>
            </a:tbl>
          </a:graphicData>
        </a:graphic>
      </p:graphicFrame>
      <p:sp>
        <p:nvSpPr>
          <p:cNvPr id="13" name="TextBox 12"/>
          <p:cNvSpPr txBox="1"/>
          <p:nvPr/>
        </p:nvSpPr>
        <p:spPr>
          <a:xfrm>
            <a:off x="3399363" y="69420"/>
            <a:ext cx="1703736" cy="307777"/>
          </a:xfrm>
          <a:prstGeom prst="rect">
            <a:avLst/>
          </a:prstGeom>
          <a:solidFill>
            <a:srgbClr val="FFFF00"/>
          </a:solidFill>
        </p:spPr>
        <p:txBody>
          <a:bodyPr wrap="none" rtlCol="0">
            <a:spAutoFit/>
          </a:bodyPr>
          <a:lstStyle/>
          <a:p>
            <a:r>
              <a:rPr lang="en-US" sz="1400" dirty="0" smtClean="0">
                <a:solidFill>
                  <a:srgbClr val="FF0000"/>
                </a:solidFill>
              </a:rPr>
              <a:t>DRAFT for discussion</a:t>
            </a:r>
            <a:endParaRPr lang="en-US" sz="1400" dirty="0">
              <a:solidFill>
                <a:srgbClr val="FF0000"/>
              </a:solidFill>
            </a:endParaRPr>
          </a:p>
        </p:txBody>
      </p:sp>
      <p:sp>
        <p:nvSpPr>
          <p:cNvPr id="11" name="TextBox 10"/>
          <p:cNvSpPr txBox="1"/>
          <p:nvPr/>
        </p:nvSpPr>
        <p:spPr>
          <a:xfrm>
            <a:off x="7960099" y="120749"/>
            <a:ext cx="1077000" cy="307777"/>
          </a:xfrm>
          <a:prstGeom prst="rect">
            <a:avLst/>
          </a:prstGeom>
          <a:solidFill>
            <a:srgbClr val="FFFF00"/>
          </a:solidFill>
        </p:spPr>
        <p:txBody>
          <a:bodyPr wrap="none" rtlCol="0">
            <a:spAutoFit/>
          </a:bodyPr>
          <a:lstStyle/>
          <a:p>
            <a:r>
              <a:rPr lang="en-US" sz="1400" dirty="0">
                <a:solidFill>
                  <a:srgbClr val="FF0000"/>
                </a:solidFill>
              </a:rPr>
              <a:t>v</a:t>
            </a:r>
            <a:r>
              <a:rPr lang="en-US" sz="1400" dirty="0" smtClean="0">
                <a:solidFill>
                  <a:srgbClr val="FF0000"/>
                </a:solidFill>
              </a:rPr>
              <a:t>ersion 0.17</a:t>
            </a:r>
            <a:endParaRPr lang="en-US" sz="1400" dirty="0">
              <a:solidFill>
                <a:srgbClr val="FF0000"/>
              </a:solidFill>
            </a:endParaRPr>
          </a:p>
        </p:txBody>
      </p:sp>
      <p:sp>
        <p:nvSpPr>
          <p:cNvPr id="3" name="TextBox 2"/>
          <p:cNvSpPr txBox="1"/>
          <p:nvPr/>
        </p:nvSpPr>
        <p:spPr>
          <a:xfrm>
            <a:off x="755576" y="6021288"/>
            <a:ext cx="3672408" cy="369332"/>
          </a:xfrm>
          <a:prstGeom prst="rect">
            <a:avLst/>
          </a:prstGeom>
          <a:solidFill>
            <a:schemeClr val="accent1">
              <a:lumMod val="60000"/>
              <a:lumOff val="40000"/>
            </a:schemeClr>
          </a:solidFill>
          <a:ln>
            <a:solidFill>
              <a:srgbClr val="92D05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b="1" dirty="0" smtClean="0"/>
              <a:t>End User Knowledge</a:t>
            </a:r>
            <a:endParaRPr lang="en-US" b="1" dirty="0"/>
          </a:p>
        </p:txBody>
      </p:sp>
      <p:cxnSp>
        <p:nvCxnSpPr>
          <p:cNvPr id="12" name="Straight Connector 11"/>
          <p:cNvCxnSpPr/>
          <p:nvPr/>
        </p:nvCxnSpPr>
        <p:spPr>
          <a:xfrm>
            <a:off x="5103099" y="1385390"/>
            <a:ext cx="0" cy="4387067"/>
          </a:xfrm>
          <a:prstGeom prst="line">
            <a:avLst/>
          </a:prstGeom>
          <a:ln>
            <a:solidFill>
              <a:schemeClr val="accent1">
                <a:alpha val="35000"/>
              </a:schemeClr>
            </a:solidFill>
          </a:ln>
        </p:spPr>
        <p:style>
          <a:lnRef idx="2">
            <a:schemeClr val="accent1"/>
          </a:lnRef>
          <a:fillRef idx="0">
            <a:schemeClr val="accent1"/>
          </a:fillRef>
          <a:effectRef idx="1">
            <a:schemeClr val="accent1"/>
          </a:effectRef>
          <a:fontRef idx="minor">
            <a:schemeClr val="tx1"/>
          </a:fontRef>
        </p:style>
      </p:cxnSp>
      <p:sp>
        <p:nvSpPr>
          <p:cNvPr id="5" name="Date Placeholder 4"/>
          <p:cNvSpPr>
            <a:spLocks noGrp="1"/>
          </p:cNvSpPr>
          <p:nvPr>
            <p:ph type="dt" sz="half" idx="10"/>
          </p:nvPr>
        </p:nvSpPr>
        <p:spPr/>
        <p:txBody>
          <a:bodyPr/>
          <a:lstStyle/>
          <a:p>
            <a:fld id="{5312FDF5-FC65-0D4F-B01F-73A502EAE0FA}" type="datetime8">
              <a:rPr lang="en-GB" smtClean="0"/>
              <a:pPr/>
              <a:t>13/03/2014 15:41</a:t>
            </a:fld>
            <a:endParaRPr lang="en-US"/>
          </a:p>
        </p:txBody>
      </p:sp>
      <p:sp>
        <p:nvSpPr>
          <p:cNvPr id="8" name="Footer Placeholder 7"/>
          <p:cNvSpPr>
            <a:spLocks noGrp="1"/>
          </p:cNvSpPr>
          <p:nvPr>
            <p:ph type="ftr" sz="quarter" idx="11"/>
          </p:nvPr>
        </p:nvSpPr>
        <p:spPr/>
        <p:txBody>
          <a:bodyPr/>
          <a:lstStyle/>
          <a:p>
            <a:r>
              <a:rPr lang="en-US" smtClean="0"/>
              <a:t>eGCF DRAFT version 0.17</a:t>
            </a:r>
            <a:endParaRPr lang="en-US"/>
          </a:p>
        </p:txBody>
      </p:sp>
      <p:sp>
        <p:nvSpPr>
          <p:cNvPr id="9" name="Slide Number Placeholder 8"/>
          <p:cNvSpPr>
            <a:spLocks noGrp="1"/>
          </p:cNvSpPr>
          <p:nvPr>
            <p:ph type="sldNum" sz="quarter" idx="12"/>
          </p:nvPr>
        </p:nvSpPr>
        <p:spPr/>
        <p:txBody>
          <a:bodyPr/>
          <a:lstStyle/>
          <a:p>
            <a:fld id="{E3EFD1F4-A990-484A-9B18-0972B4C33AF0}" type="slidenum">
              <a:rPr lang="en-US" smtClean="0"/>
              <a:pPr/>
              <a:t>7</a:t>
            </a:fld>
            <a:endParaRPr lang="en-US"/>
          </a:p>
        </p:txBody>
      </p:sp>
    </p:spTree>
    <p:extLst>
      <p:ext uri="{BB962C8B-B14F-4D97-AF65-F5344CB8AC3E}">
        <p14:creationId xmlns:p14="http://schemas.microsoft.com/office/powerpoint/2010/main" xmlns="" val="574937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7605" y="2963703"/>
            <a:ext cx="4355479" cy="584776"/>
          </a:xfrm>
          <a:prstGeom prst="rect">
            <a:avLst/>
          </a:prstGeom>
          <a:noFill/>
          <a:ln>
            <a:solidFill>
              <a:srgbClr val="003C00"/>
            </a:solidFill>
          </a:ln>
        </p:spPr>
        <p:txBody>
          <a:bodyPr wrap="none" rtlCol="0">
            <a:spAutoFit/>
          </a:bodyPr>
          <a:lstStyle/>
          <a:p>
            <a:r>
              <a:rPr lang="en-US" sz="3200" dirty="0" smtClean="0"/>
              <a:t>Programmer / Developer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Date Placeholder 4"/>
          <p:cNvSpPr>
            <a:spLocks noGrp="1"/>
          </p:cNvSpPr>
          <p:nvPr>
            <p:ph type="dt" sz="half" idx="10"/>
          </p:nvPr>
        </p:nvSpPr>
        <p:spPr/>
        <p:txBody>
          <a:bodyPr/>
          <a:lstStyle/>
          <a:p>
            <a:fld id="{86805B18-D17C-5540-8090-8C2149FE7E0E}"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70</a:t>
            </a:fld>
            <a:endParaRPr lang="en-US"/>
          </a:p>
        </p:txBody>
      </p:sp>
    </p:spTree>
    <p:extLst>
      <p:ext uri="{BB962C8B-B14F-4D97-AF65-F5344CB8AC3E}">
        <p14:creationId xmlns:p14="http://schemas.microsoft.com/office/powerpoint/2010/main" xmlns="" val="121435126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86162" y="1082634"/>
            <a:ext cx="8621317" cy="5334197"/>
          </a:xfrm>
          <a:prstGeom prst="rect">
            <a:avLst/>
          </a:prstGeom>
          <a:ln>
            <a:solidFill>
              <a:srgbClr val="008000"/>
            </a:solidFill>
          </a:ln>
        </p:spPr>
        <p:style>
          <a:lnRef idx="2">
            <a:schemeClr val="accent2"/>
          </a:lnRef>
          <a:fillRef idx="1">
            <a:schemeClr val="lt1"/>
          </a:fillRef>
          <a:effectRef idx="0">
            <a:schemeClr val="accent2"/>
          </a:effectRef>
          <a:fontRef idx="minor">
            <a:schemeClr val="dk1"/>
          </a:fontRef>
        </p:style>
        <p:txBody>
          <a:bodyPr wrap="square" rtlCol="0">
            <a:normAutofit fontScale="70000" lnSpcReduction="20000"/>
          </a:bodyPr>
          <a:lstStyle/>
          <a:p>
            <a:r>
              <a:rPr lang="en-US" sz="2000" dirty="0" smtClean="0"/>
              <a:t>A ‘Programmer / Developer’ is a person who</a:t>
            </a:r>
            <a:endParaRPr lang="en-US" sz="2000" dirty="0"/>
          </a:p>
          <a:p>
            <a:endParaRPr lang="en-US" sz="2000" dirty="0" smtClean="0"/>
          </a:p>
          <a:p>
            <a:pPr marL="457200" indent="-457200">
              <a:buFont typeface="+mj-lt"/>
              <a:buAutoNum type="arabicPeriod"/>
            </a:pPr>
            <a:r>
              <a:rPr lang="en-US" sz="2000" dirty="0"/>
              <a:t>Creates and modifies computer programs by converting project requirements into </a:t>
            </a:r>
            <a:r>
              <a:rPr lang="en-US" sz="2000" dirty="0" smtClean="0"/>
              <a:t>code;</a:t>
            </a:r>
          </a:p>
          <a:p>
            <a:pPr marL="457200" indent="-457200">
              <a:buFont typeface="+mj-lt"/>
              <a:buAutoNum type="arabicPeriod"/>
            </a:pPr>
            <a:endParaRPr lang="en-US" sz="2000" dirty="0"/>
          </a:p>
          <a:p>
            <a:pPr marL="457200" indent="-457200">
              <a:buFont typeface="+mj-lt"/>
              <a:buAutoNum type="arabicPeriod"/>
            </a:pPr>
            <a:r>
              <a:rPr lang="en-US" sz="2000" dirty="0" smtClean="0"/>
              <a:t>Follows strict Government coding standards, naming conventions, security policies, and performance guidelines. Always keeps the end user environment / context in mind while  coding</a:t>
            </a:r>
          </a:p>
          <a:p>
            <a:pPr marL="457200" indent="-457200">
              <a:buFont typeface="+mj-lt"/>
              <a:buAutoNum type="arabicPeriod"/>
            </a:pPr>
            <a:endParaRPr lang="en-US" sz="2000" dirty="0"/>
          </a:p>
          <a:p>
            <a:pPr marL="457200" indent="-457200">
              <a:buFont typeface="+mj-lt"/>
              <a:buAutoNum type="arabicPeriod"/>
            </a:pPr>
            <a:r>
              <a:rPr lang="en-US" sz="2000" dirty="0"/>
              <a:t>Confirms project requirements by reviewing program objective, input </a:t>
            </a:r>
            <a:r>
              <a:rPr lang="en-US" sz="2000" dirty="0" smtClean="0"/>
              <a:t>data (for developing test cases), </a:t>
            </a:r>
            <a:r>
              <a:rPr lang="en-US" sz="2000" dirty="0"/>
              <a:t>and output requirements with </a:t>
            </a:r>
            <a:r>
              <a:rPr lang="en-US" sz="2000" dirty="0" smtClean="0"/>
              <a:t>the CTO/Architect, Service Delivery Manager</a:t>
            </a:r>
            <a:r>
              <a:rPr lang="en-US" sz="2000" dirty="0"/>
              <a:t>, and </a:t>
            </a:r>
            <a:r>
              <a:rPr lang="en-US" sz="2000" dirty="0" smtClean="0"/>
              <a:t>Citizen Engagement Manager;</a:t>
            </a:r>
          </a:p>
          <a:p>
            <a:pPr marL="457200" indent="-457200">
              <a:buFont typeface="+mj-lt"/>
              <a:buAutoNum type="arabicPeriod"/>
            </a:pPr>
            <a:endParaRPr lang="en-US" sz="2000" dirty="0"/>
          </a:p>
          <a:p>
            <a:pPr marL="457200" indent="-457200">
              <a:buFont typeface="+mj-lt"/>
              <a:buAutoNum type="arabicPeriod"/>
            </a:pPr>
            <a:r>
              <a:rPr lang="en-US" sz="2000" dirty="0"/>
              <a:t>Arranges project requirements in programming sequence by analyzing requirements; preparing a work flow chart and diagram using knowledge of computer capabilities, subject matter, programming language, and </a:t>
            </a:r>
            <a:r>
              <a:rPr lang="en-US" sz="2000" dirty="0" smtClean="0"/>
              <a:t>logic. Encodes </a:t>
            </a:r>
            <a:r>
              <a:rPr lang="en-US" sz="2000" dirty="0"/>
              <a:t>project requirements by converting work flow information into computer </a:t>
            </a:r>
            <a:r>
              <a:rPr lang="en-US" sz="2000" dirty="0" smtClean="0"/>
              <a:t>language;</a:t>
            </a:r>
          </a:p>
          <a:p>
            <a:pPr marL="457200" indent="-457200">
              <a:buFont typeface="+mj-lt"/>
              <a:buAutoNum type="arabicPeriod"/>
            </a:pPr>
            <a:endParaRPr lang="en-US" sz="2000" dirty="0"/>
          </a:p>
          <a:p>
            <a:pPr marL="457200" indent="-457200">
              <a:buFont typeface="+mj-lt"/>
              <a:buAutoNum type="arabicPeriod"/>
            </a:pPr>
            <a:r>
              <a:rPr lang="en-US" sz="2000" dirty="0"/>
              <a:t>Confirms program operation by conducting tests; modifying program sequence and/or </a:t>
            </a:r>
            <a:r>
              <a:rPr lang="en-US" sz="2000" dirty="0" smtClean="0"/>
              <a:t>codes. Prepares </a:t>
            </a:r>
            <a:r>
              <a:rPr lang="en-US" sz="2000" dirty="0"/>
              <a:t>reference for </a:t>
            </a:r>
            <a:r>
              <a:rPr lang="en-US" sz="2000" dirty="0" smtClean="0"/>
              <a:t>system users </a:t>
            </a:r>
            <a:r>
              <a:rPr lang="en-US" sz="2000" dirty="0"/>
              <a:t>by writing operating </a:t>
            </a:r>
            <a:r>
              <a:rPr lang="en-US" sz="2000" dirty="0" smtClean="0"/>
              <a:t>instructions;</a:t>
            </a:r>
          </a:p>
          <a:p>
            <a:pPr marL="457200" indent="-457200">
              <a:buFont typeface="+mj-lt"/>
              <a:buAutoNum type="arabicPeriod"/>
            </a:pPr>
            <a:endParaRPr lang="en-US" sz="2000" dirty="0"/>
          </a:p>
          <a:p>
            <a:pPr marL="457200" indent="-457200">
              <a:buFont typeface="+mj-lt"/>
              <a:buAutoNum type="arabicPeriod"/>
            </a:pPr>
            <a:r>
              <a:rPr lang="en-US" sz="2000" dirty="0"/>
              <a:t>Maintains historical records by documenting program development and </a:t>
            </a:r>
            <a:r>
              <a:rPr lang="en-US" sz="2000" dirty="0" smtClean="0"/>
              <a:t>revisions;</a:t>
            </a:r>
          </a:p>
          <a:p>
            <a:pPr marL="457200" indent="-457200">
              <a:buFont typeface="+mj-lt"/>
              <a:buAutoNum type="arabicPeriod"/>
            </a:pPr>
            <a:endParaRPr lang="en-US" sz="2000" dirty="0"/>
          </a:p>
          <a:p>
            <a:pPr marL="457200" indent="-457200">
              <a:buFont typeface="+mj-lt"/>
              <a:buAutoNum type="arabicPeriod"/>
            </a:pPr>
            <a:r>
              <a:rPr lang="en-US" sz="2000" dirty="0"/>
              <a:t>Ensures operation of equipment by following manufacturer's instructions; troubleshooting malfunctions; calling for repairs; evaluating new equipment and </a:t>
            </a:r>
            <a:r>
              <a:rPr lang="en-US" sz="2000" dirty="0" smtClean="0"/>
              <a:t>techniques;</a:t>
            </a:r>
          </a:p>
          <a:p>
            <a:pPr marL="457200" indent="-457200">
              <a:buFont typeface="+mj-lt"/>
              <a:buAutoNum type="arabicPeriod"/>
            </a:pPr>
            <a:endParaRPr lang="en-US" sz="2000" dirty="0"/>
          </a:p>
          <a:p>
            <a:pPr marL="457200" indent="-457200">
              <a:buFont typeface="+mj-lt"/>
              <a:buAutoNum type="arabicPeriod"/>
            </a:pPr>
            <a:r>
              <a:rPr lang="en-US" sz="2000" dirty="0"/>
              <a:t>Maintains professional and technical knowledge by attending educational workshops; reviewing professional publications; establishing personal networks; participating in professional societies</a:t>
            </a:r>
            <a:r>
              <a:rPr lang="en-US" sz="2000" dirty="0" smtClean="0"/>
              <a:t>.</a:t>
            </a:r>
          </a:p>
          <a:p>
            <a:pPr marL="457200" indent="-457200">
              <a:buFont typeface="+mj-lt"/>
              <a:buAutoNum type="arabicPeriod"/>
            </a:pPr>
            <a:endParaRPr lang="en-US" sz="2000" dirty="0" smtClean="0"/>
          </a:p>
          <a:p>
            <a:pPr marL="457200" indent="-457200">
              <a:buFont typeface="+mj-lt"/>
              <a:buAutoNum type="arabicPeriod"/>
            </a:pPr>
            <a:r>
              <a:rPr lang="en-US" sz="2000" dirty="0" smtClean="0"/>
              <a:t>Specializes in Database management or Network design</a:t>
            </a:r>
          </a:p>
        </p:txBody>
      </p:sp>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Programmer / Developer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EF649EF1-32A2-BB41-9CD5-920D9E54FBC9}"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71</a:t>
            </a:fld>
            <a:endParaRPr lang="en-US"/>
          </a:p>
        </p:txBody>
      </p:sp>
    </p:spTree>
    <p:extLst>
      <p:ext uri="{BB962C8B-B14F-4D97-AF65-F5344CB8AC3E}">
        <p14:creationId xmlns:p14="http://schemas.microsoft.com/office/powerpoint/2010/main" xmlns="" val="360003777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3126250818"/>
              </p:ext>
            </p:extLst>
          </p:nvPr>
        </p:nvGraphicFramePr>
        <p:xfrm>
          <a:off x="480798" y="1365709"/>
          <a:ext cx="3775471" cy="4859004"/>
        </p:xfrm>
        <a:graphic>
          <a:graphicData uri="http://schemas.openxmlformats.org/drawingml/2006/table">
            <a:tbl>
              <a:tblPr firstRow="1" bandRow="1">
                <a:tableStyleId>{F2DE63D5-997A-4646-A377-4702673A728D}</a:tableStyleId>
              </a:tblPr>
              <a:tblGrid>
                <a:gridCol w="895567"/>
                <a:gridCol w="2879904"/>
              </a:tblGrid>
              <a:tr h="234615">
                <a:tc gridSpan="2">
                  <a:txBody>
                    <a:bodyPr/>
                    <a:lstStyle/>
                    <a:p>
                      <a:r>
                        <a:rPr lang="en-US" sz="1200" dirty="0" smtClean="0">
                          <a:latin typeface="+mn-lt"/>
                        </a:rPr>
                        <a:t>Professional Skills (refer to the skills description)</a:t>
                      </a:r>
                      <a:endParaRPr lang="en-US" sz="1200" dirty="0">
                        <a:latin typeface="+mn-lt"/>
                      </a:endParaRPr>
                    </a:p>
                  </a:txBody>
                  <a:tcPr>
                    <a:solidFill>
                      <a:srgbClr val="008000"/>
                    </a:solidFill>
                  </a:tcPr>
                </a:tc>
                <a:tc hMerge="1">
                  <a:txBody>
                    <a:bodyPr/>
                    <a:lstStyle/>
                    <a:p>
                      <a:endParaRPr lang="en-US" dirty="0"/>
                    </a:p>
                  </a:txBody>
                  <a:tcPr/>
                </a:tc>
              </a:tr>
              <a:tr h="212694">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P.01</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Technical specialism</a:t>
                      </a:r>
                      <a:endParaRPr lang="en-US" sz="1200" dirty="0">
                        <a:latin typeface="+mn-lt"/>
                      </a:endParaRPr>
                    </a:p>
                  </a:txBody>
                  <a:tcPr>
                    <a:noFill/>
                  </a:tcPr>
                </a:tc>
              </a:tr>
              <a:tr h="297759">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P.02</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Solution</a:t>
                      </a:r>
                      <a:r>
                        <a:rPr lang="en-US" sz="1200" baseline="0" dirty="0" smtClean="0">
                          <a:latin typeface="+mn-lt"/>
                        </a:rPr>
                        <a:t> architecture</a:t>
                      </a:r>
                      <a:endParaRPr lang="en-US" sz="1200" dirty="0">
                        <a:latin typeface="+mn-lt"/>
                      </a:endParaRPr>
                    </a:p>
                  </a:txBody>
                  <a:tcPr>
                    <a:noFill/>
                  </a:tcPr>
                </a:tc>
              </a:tr>
              <a:tr h="216267">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P.03</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Data management</a:t>
                      </a:r>
                      <a:endParaRPr lang="en-US" sz="1200" dirty="0">
                        <a:latin typeface="+mn-lt"/>
                      </a:endParaRPr>
                    </a:p>
                  </a:txBody>
                  <a:tcPr>
                    <a:noFill/>
                  </a:tcPr>
                </a:tc>
              </a:tr>
              <a:tr h="134775">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P.04</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Systems</a:t>
                      </a:r>
                      <a:r>
                        <a:rPr lang="en-GB" sz="1200" kern="1200" baseline="0" dirty="0" smtClean="0">
                          <a:solidFill>
                            <a:schemeClr val="tx1"/>
                          </a:solidFill>
                          <a:latin typeface="+mn-lt"/>
                          <a:ea typeface="+mn-ea"/>
                          <a:cs typeface="+mn-cs"/>
                        </a:rPr>
                        <a:t> design</a:t>
                      </a:r>
                      <a:endParaRPr lang="en-US" sz="1200" dirty="0">
                        <a:latin typeface="+mn-lt"/>
                      </a:endParaRPr>
                    </a:p>
                  </a:txBody>
                  <a:tcPr>
                    <a:noFill/>
                  </a:tcPr>
                </a:tc>
              </a:tr>
              <a:tr h="164937">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P.05</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Network</a:t>
                      </a:r>
                      <a:r>
                        <a:rPr lang="en-GB" sz="1200" kern="1200" baseline="0" dirty="0" smtClean="0">
                          <a:solidFill>
                            <a:schemeClr val="tx1"/>
                          </a:solidFill>
                          <a:latin typeface="+mn-lt"/>
                          <a:ea typeface="+mn-ea"/>
                          <a:cs typeface="+mn-cs"/>
                        </a:rPr>
                        <a:t> design</a:t>
                      </a:r>
                      <a:endParaRPr lang="en-US" sz="1200" dirty="0">
                        <a:latin typeface="+mn-lt"/>
                      </a:endParaRPr>
                    </a:p>
                  </a:txBody>
                  <a:tcPr>
                    <a:noFill/>
                  </a:tcPr>
                </a:tc>
              </a:tr>
              <a:tr h="195099">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P.06</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Data analysis</a:t>
                      </a:r>
                      <a:endParaRPr lang="en-US" sz="1200" dirty="0">
                        <a:latin typeface="+mn-lt"/>
                      </a:endParaRPr>
                    </a:p>
                  </a:txBody>
                  <a:tcPr>
                    <a:noFill/>
                  </a:tcPr>
                </a:tc>
              </a:tr>
              <a:tr h="211305">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P.07</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Programming/ software</a:t>
                      </a:r>
                      <a:r>
                        <a:rPr lang="en-US" sz="1200" baseline="0" dirty="0" smtClean="0">
                          <a:latin typeface="+mn-lt"/>
                        </a:rPr>
                        <a:t> development</a:t>
                      </a:r>
                      <a:endParaRPr lang="en-US" sz="1200" dirty="0">
                        <a:latin typeface="+mn-lt"/>
                      </a:endParaRPr>
                    </a:p>
                  </a:txBody>
                  <a:tcPr>
                    <a:noFill/>
                  </a:tcPr>
                </a:tc>
              </a:tr>
              <a:tr h="199597">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P.08</a:t>
                      </a:r>
                      <a:endParaRPr lang="en-GB" sz="1200" dirty="0">
                        <a:effectLst/>
                        <a:latin typeface="+mn-lt"/>
                        <a:ea typeface="Calibri"/>
                        <a:cs typeface="Times New Roman"/>
                      </a:endParaRPr>
                    </a:p>
                  </a:txBody>
                  <a:tcPr marL="0" marR="0" marT="0" marB="0">
                    <a:noFill/>
                  </a:tcPr>
                </a:tc>
                <a:tc>
                  <a:txBody>
                    <a:bodyPr/>
                    <a:lstStyle/>
                    <a:p>
                      <a:r>
                        <a:rPr lang="en-GB" sz="1200" kern="1200" dirty="0" smtClean="0">
                          <a:solidFill>
                            <a:schemeClr val="tx1"/>
                          </a:solidFill>
                          <a:latin typeface="+mn-lt"/>
                          <a:ea typeface="+mn-ea"/>
                          <a:cs typeface="+mn-cs"/>
                        </a:rPr>
                        <a:t>System</a:t>
                      </a:r>
                      <a:r>
                        <a:rPr lang="en-GB" sz="1200" kern="1200" baseline="0" dirty="0" smtClean="0">
                          <a:solidFill>
                            <a:schemeClr val="tx1"/>
                          </a:solidFill>
                          <a:latin typeface="+mn-lt"/>
                          <a:ea typeface="+mn-ea"/>
                          <a:cs typeface="+mn-cs"/>
                        </a:rPr>
                        <a:t> integration </a:t>
                      </a:r>
                      <a:endParaRPr lang="en-US" sz="1200" dirty="0">
                        <a:latin typeface="+mn-lt"/>
                      </a:endParaRPr>
                    </a:p>
                  </a:txBody>
                  <a:tcPr>
                    <a:noFill/>
                  </a:tcPr>
                </a:tc>
              </a:tr>
              <a:tr h="271629">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P.09</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Application support</a:t>
                      </a:r>
                      <a:endParaRPr lang="en-US" sz="1200" dirty="0">
                        <a:latin typeface="+mn-lt"/>
                      </a:endParaRPr>
                    </a:p>
                  </a:txBody>
                  <a:tcPr>
                    <a:noFill/>
                  </a:tcPr>
                </a:tc>
              </a:tr>
              <a:tr h="271629">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P.10</a:t>
                      </a:r>
                    </a:p>
                  </a:txBody>
                  <a:tcPr marL="0" marR="0" marT="0" marB="0">
                    <a:noFill/>
                  </a:tcPr>
                </a:tc>
                <a:tc>
                  <a:txBody>
                    <a:bodyPr/>
                    <a:lstStyle/>
                    <a:p>
                      <a:r>
                        <a:rPr lang="en-US" sz="1200" dirty="0" smtClean="0">
                          <a:latin typeface="+mn-lt"/>
                        </a:rPr>
                        <a:t>Problem</a:t>
                      </a:r>
                      <a:r>
                        <a:rPr lang="en-US" sz="1200" baseline="0" dirty="0" smtClean="0">
                          <a:latin typeface="+mn-lt"/>
                        </a:rPr>
                        <a:t> management</a:t>
                      </a:r>
                      <a:endParaRPr lang="en-US" sz="1200" dirty="0">
                        <a:latin typeface="+mn-lt"/>
                      </a:endParaRPr>
                    </a:p>
                  </a:txBody>
                  <a:tcPr>
                    <a:noFill/>
                  </a:tcPr>
                </a:tc>
              </a:tr>
              <a:tr h="271629">
                <a:tc>
                  <a:txBody>
                    <a:bodyPr/>
                    <a:lstStyle/>
                    <a:p>
                      <a:pPr marL="0" marR="0" indent="0" algn="ctr" defTabSz="457200" rtl="0" eaLnBrk="1" fontAlgn="auto" latinLnBrk="0" hangingPunct="1">
                        <a:lnSpc>
                          <a:spcPct val="115000"/>
                        </a:lnSpc>
                        <a:spcBef>
                          <a:spcPts val="0"/>
                        </a:spcBef>
                        <a:spcAft>
                          <a:spcPts val="0"/>
                        </a:spcAft>
                        <a:buClrTx/>
                        <a:buSzTx/>
                        <a:buFontTx/>
                        <a:buNone/>
                        <a:tabLst/>
                        <a:defRPr/>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P.11</a:t>
                      </a:r>
                    </a:p>
                  </a:txBody>
                  <a:tcPr marL="0" marR="0" marT="0" marB="0">
                    <a:noFill/>
                  </a:tcPr>
                </a:tc>
                <a:tc>
                  <a:txBody>
                    <a:bodyPr/>
                    <a:lstStyle/>
                    <a:p>
                      <a:r>
                        <a:rPr lang="en-US" sz="1200" dirty="0" smtClean="0">
                          <a:latin typeface="+mn-lt"/>
                        </a:rPr>
                        <a:t>Testing</a:t>
                      </a:r>
                      <a:endParaRPr lang="en-US" sz="1200" dirty="0">
                        <a:latin typeface="+mn-lt"/>
                      </a:endParaRPr>
                    </a:p>
                  </a:txBody>
                  <a:tcPr>
                    <a:noFill/>
                  </a:tcPr>
                </a:tc>
              </a:tr>
              <a:tr h="176180">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20299">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D.1</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Information</a:t>
                      </a:r>
                      <a:r>
                        <a:rPr lang="en-US" sz="1200" baseline="0" dirty="0" smtClean="0">
                          <a:latin typeface="+mn-lt"/>
                        </a:rPr>
                        <a:t> security</a:t>
                      </a:r>
                      <a:endParaRPr lang="en-US" sz="1200" dirty="0">
                        <a:latin typeface="+mn-lt"/>
                      </a:endParaRPr>
                    </a:p>
                  </a:txBody>
                  <a:tcPr>
                    <a:noFill/>
                  </a:tcPr>
                </a:tc>
              </a:tr>
              <a:tr h="191880">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D.2</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Emerging technology monitoring</a:t>
                      </a:r>
                      <a:endParaRPr lang="en-US" sz="1200" dirty="0">
                        <a:latin typeface="+mn-lt"/>
                      </a:endParaRPr>
                    </a:p>
                  </a:txBody>
                  <a:tcPr>
                    <a:noFill/>
                  </a:tcPr>
                </a:tc>
              </a:tr>
              <a:tr h="252522">
                <a:tc>
                  <a:txBody>
                    <a:bodyPr/>
                    <a:lstStyle/>
                    <a:p>
                      <a:pPr algn="ctr">
                        <a:lnSpc>
                          <a:spcPct val="115000"/>
                        </a:lnSpc>
                        <a:spcAft>
                          <a:spcPts val="0"/>
                        </a:spcAft>
                      </a:pPr>
                      <a:r>
                        <a:rPr lang="en-GB" sz="1200" kern="1200" dirty="0" smtClean="0">
                          <a:solidFill>
                            <a:schemeClr val="tx1"/>
                          </a:solidFill>
                          <a:latin typeface="+mn-lt"/>
                          <a:ea typeface="+mn-ea"/>
                          <a:cs typeface="+mn-cs"/>
                        </a:rPr>
                        <a:t>PR </a:t>
                      </a:r>
                      <a:r>
                        <a:rPr lang="en-GB" sz="1200" dirty="0" smtClean="0">
                          <a:effectLst/>
                          <a:latin typeface="+mn-lt"/>
                          <a:ea typeface="Calibri"/>
                          <a:cs typeface="Times New Roman"/>
                        </a:rPr>
                        <a:t>D.3</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Business analysis</a:t>
                      </a:r>
                      <a:endParaRPr lang="en-US" sz="1200" dirty="0">
                        <a:latin typeface="+mn-lt"/>
                      </a:endParaRPr>
                    </a:p>
                  </a:txBody>
                  <a:tcPr>
                    <a:noFill/>
                  </a:tcPr>
                </a:tc>
              </a:tr>
              <a:tr h="252522">
                <a:tc>
                  <a:txBody>
                    <a:bodyPr/>
                    <a:lstStyle/>
                    <a:p>
                      <a:pPr algn="ctr">
                        <a:lnSpc>
                          <a:spcPct val="115000"/>
                        </a:lnSpc>
                        <a:spcAft>
                          <a:spcPts val="0"/>
                        </a:spcAft>
                      </a:pPr>
                      <a:r>
                        <a:rPr lang="en-GB" sz="1200" dirty="0" smtClean="0">
                          <a:effectLst/>
                          <a:latin typeface="+mn-lt"/>
                          <a:ea typeface="Calibri"/>
                          <a:cs typeface="Times New Roman"/>
                        </a:rPr>
                        <a:t>PR D.4</a:t>
                      </a:r>
                      <a:endParaRPr lang="en-GB" sz="1200" dirty="0">
                        <a:effectLst/>
                        <a:latin typeface="+mn-lt"/>
                        <a:ea typeface="Calibri"/>
                        <a:cs typeface="Times New Roman"/>
                      </a:endParaRPr>
                    </a:p>
                  </a:txBody>
                  <a:tcPr marL="0" marR="0" marT="0" marB="0">
                    <a:noFill/>
                  </a:tcPr>
                </a:tc>
                <a:tc>
                  <a:txBody>
                    <a:bodyPr/>
                    <a:lstStyle/>
                    <a:p>
                      <a:r>
                        <a:rPr lang="en-US" sz="1200" dirty="0" smtClean="0">
                          <a:latin typeface="+mn-lt"/>
                        </a:rPr>
                        <a:t>Service acceptance</a:t>
                      </a:r>
                      <a:endParaRPr lang="en-US" sz="1200" dirty="0">
                        <a:latin typeface="+mn-lt"/>
                      </a:endParaRPr>
                    </a:p>
                  </a:txBody>
                  <a:tcP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3591641514"/>
              </p:ext>
            </p:extLst>
          </p:nvPr>
        </p:nvGraphicFramePr>
        <p:xfrm>
          <a:off x="4446261" y="1365709"/>
          <a:ext cx="4408510" cy="3126924"/>
        </p:xfrm>
        <a:graphic>
          <a:graphicData uri="http://schemas.openxmlformats.org/drawingml/2006/table">
            <a:tbl>
              <a:tblPr firstRow="1" bandRow="1">
                <a:tableStyleId>{F2DE63D5-997A-4646-A377-4702673A728D}</a:tableStyleId>
              </a:tblPr>
              <a:tblGrid>
                <a:gridCol w="317818"/>
                <a:gridCol w="2227365"/>
                <a:gridCol w="1863327"/>
              </a:tblGrid>
              <a:tr h="234615">
                <a:tc gridSpan="3">
                  <a:txBody>
                    <a:bodyPr/>
                    <a:lstStyle/>
                    <a:p>
                      <a:r>
                        <a:rPr lang="en-US" sz="1200" dirty="0" smtClean="0">
                          <a:latin typeface="+mn-lt"/>
                        </a:rPr>
                        <a:t>Certifications</a:t>
                      </a:r>
                      <a:r>
                        <a:rPr lang="en-US" sz="1200" baseline="0" dirty="0" smtClean="0">
                          <a:latin typeface="+mn-lt"/>
                        </a:rPr>
                        <a:t> / Courses</a:t>
                      </a:r>
                      <a:endParaRPr lang="en-US" sz="1200"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258090">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97759">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16267">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000" dirty="0" smtClean="0"/>
                        <a:t>Java, SOA, SQL certification</a:t>
                      </a:r>
                      <a:endParaRPr lang="en-US" sz="10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multiple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34775">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BPM </a:t>
                      </a:r>
                      <a:r>
                        <a:rPr lang="en-US" sz="1200" dirty="0" err="1" smtClean="0"/>
                        <a:t>cources</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multiple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64937">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Microsoft certified</a:t>
                      </a:r>
                      <a:r>
                        <a:rPr lang="en-US" sz="1200" baseline="0" dirty="0" smtClean="0"/>
                        <a:t> solution developer (MCSD)</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Microsoft</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5099">
                <a:tc>
                  <a:txBody>
                    <a:bodyPr/>
                    <a:lstStyle/>
                    <a:p>
                      <a:pPr algn="ctr">
                        <a:lnSpc>
                          <a:spcPct val="115000"/>
                        </a:lnSpc>
                        <a:spcAft>
                          <a:spcPts val="0"/>
                        </a:spcAft>
                      </a:pPr>
                      <a:r>
                        <a:rPr lang="en-GB" sz="1200" dirty="0" smtClean="0">
                          <a:effectLst/>
                          <a:latin typeface="+mn-lt"/>
                          <a:ea typeface="Calibri"/>
                          <a:cs typeface="Times New Roman"/>
                        </a:rPr>
                        <a:t>04</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ITIL Foundation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err="1" smtClean="0"/>
                        <a:t>itSMF</a:t>
                      </a:r>
                      <a:r>
                        <a:rPr lang="en-US" sz="1200" dirty="0" smtClean="0"/>
                        <a:t> (IT Service Management Forum) </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285075">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220299">
                <a:tc>
                  <a:txBody>
                    <a:bodyPr/>
                    <a:lstStyle/>
                    <a:p>
                      <a:pPr algn="ctr">
                        <a:lnSpc>
                          <a:spcPct val="115000"/>
                        </a:lnSpc>
                        <a:spcAft>
                          <a:spcPts val="0"/>
                        </a:spcAft>
                      </a:pPr>
                      <a:r>
                        <a:rPr lang="en-GB" sz="1200" dirty="0" smtClean="0">
                          <a:effectLst/>
                          <a:latin typeface="+mn-lt"/>
                          <a:ea typeface="Calibri"/>
                          <a:cs typeface="Times New Roman"/>
                        </a:rPr>
                        <a:t>01</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GB" sz="1200" kern="1200" dirty="0" smtClean="0">
                          <a:solidFill>
                            <a:schemeClr val="tx1"/>
                          </a:solidFill>
                          <a:latin typeface="+mn-lt"/>
                          <a:ea typeface="+mn-ea"/>
                          <a:cs typeface="+mn-cs"/>
                        </a:rPr>
                        <a:t>Certified Integration Developer</a:t>
                      </a:r>
                      <a:endParaRPr lang="en-US" sz="10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IBM</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191880">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Rational Unified Process (RUP)</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dirty="0" smtClean="0"/>
                        <a:t>multiple</a:t>
                      </a:r>
                      <a:endParaRPr lang="en-US" sz="12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8" name="Rounded Rectangle 7"/>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Programmer / Developer</a:t>
            </a:r>
          </a:p>
        </p:txBody>
      </p:sp>
      <p:sp>
        <p:nvSpPr>
          <p:cNvPr id="12" name="TextBox 11"/>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C13EF194-C45D-7E42-A630-3A9A844C79B2}"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72</a:t>
            </a:fld>
            <a:endParaRPr lang="en-US"/>
          </a:p>
        </p:txBody>
      </p:sp>
    </p:spTree>
    <p:extLst>
      <p:ext uri="{BB962C8B-B14F-4D97-AF65-F5344CB8AC3E}">
        <p14:creationId xmlns:p14="http://schemas.microsoft.com/office/powerpoint/2010/main" xmlns="" val="130646065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Programmer/ Developer </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1837479672"/>
              </p:ext>
            </p:extLst>
          </p:nvPr>
        </p:nvGraphicFramePr>
        <p:xfrm>
          <a:off x="386319" y="941558"/>
          <a:ext cx="8300481" cy="5029200"/>
        </p:xfrm>
        <a:graphic>
          <a:graphicData uri="http://schemas.openxmlformats.org/drawingml/2006/table">
            <a:tbl>
              <a:tblPr firstRow="1" bandRow="1">
                <a:tableStyleId>{5C22544A-7EE6-4342-B048-85BDC9FD1C3A}</a:tableStyleId>
              </a:tblPr>
              <a:tblGrid>
                <a:gridCol w="920235"/>
                <a:gridCol w="7380246"/>
              </a:tblGrid>
              <a:tr h="245758">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2047987">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 C++, Java</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Web design</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Set of codes and syntax (supported by software tools) which enable the unambiguous translation of specified functionality into "source code" for the creation of computer programs. Examples: Scripting languages (bash/</a:t>
                      </a:r>
                      <a:r>
                        <a:rPr lang="en-US" sz="1200" baseline="0" dirty="0" err="1" smtClean="0">
                          <a:latin typeface="+mn-lt"/>
                        </a:rPr>
                        <a:t>ksh</a:t>
                      </a:r>
                      <a:r>
                        <a:rPr lang="en-US" sz="1200" baseline="0" dirty="0" smtClean="0">
                          <a:latin typeface="+mn-lt"/>
                        </a:rPr>
                        <a:t>/</a:t>
                      </a:r>
                      <a:r>
                        <a:rPr lang="en-US" sz="1200" baseline="0" dirty="0" err="1" smtClean="0">
                          <a:latin typeface="+mn-lt"/>
                        </a:rPr>
                        <a:t>perl</a:t>
                      </a:r>
                      <a:r>
                        <a:rPr lang="en-US" sz="1200" baseline="0" dirty="0" smtClean="0">
                          <a:latin typeface="+mn-lt"/>
                        </a:rPr>
                        <a:t>/Windows </a:t>
                      </a:r>
                      <a:r>
                        <a:rPr lang="en-US" sz="1200" baseline="0" dirty="0" err="1" smtClean="0">
                          <a:latin typeface="+mn-lt"/>
                        </a:rPr>
                        <a:t>Powershell</a:t>
                      </a:r>
                      <a:r>
                        <a:rPr lang="en-US" sz="1200" baseline="0" dirty="0" smtClean="0">
                          <a:latin typeface="+mn-lt"/>
                        </a:rPr>
                        <a:t>), “web languages” (ASP  - Active Server Pages/ PHP) and other languages C#, VB, C++.</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Technology solutions – </a:t>
                      </a:r>
                      <a:r>
                        <a:rPr lang="en-US" sz="1200" dirty="0" smtClean="0">
                          <a:latin typeface="+mn-lt"/>
                        </a:rPr>
                        <a:t>Data Centre Hosting/Collocation Services, Cloud Services, Managed Voice and IP solutions, Managed Infrastructure Services, System Integration services, Connectivity services, Managed IT services, Data Centre solutions and system integration</a:t>
                      </a:r>
                      <a:endParaRPr lang="en-US" sz="1200" baseline="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a:t>
                      </a:r>
                      <a:r>
                        <a:rPr lang="en-US" sz="1200" baseline="0" dirty="0" err="1" smtClean="0">
                          <a:latin typeface="+mn-lt"/>
                        </a:rPr>
                        <a:t>IaaS</a:t>
                      </a:r>
                      <a:r>
                        <a:rPr lang="en-US" sz="1200" baseline="0" dirty="0" smtClean="0">
                          <a:latin typeface="+mn-lt"/>
                        </a:rPr>
                        <a:t>, </a:t>
                      </a:r>
                      <a:r>
                        <a:rPr lang="en-US" sz="1200" baseline="0" dirty="0" err="1" smtClean="0">
                          <a:latin typeface="+mn-lt"/>
                        </a:rPr>
                        <a:t>PaaS</a:t>
                      </a:r>
                      <a:r>
                        <a:rPr lang="en-US" sz="1200" baseline="0" dirty="0" smtClean="0">
                          <a:latin typeface="+mn-lt"/>
                        </a:rPr>
                        <a:t>, </a:t>
                      </a:r>
                      <a:r>
                        <a:rPr lang="en-US" sz="1200" baseline="0" dirty="0" err="1" smtClean="0">
                          <a:latin typeface="+mn-lt"/>
                        </a:rPr>
                        <a:t>SaaS</a:t>
                      </a:r>
                      <a:r>
                        <a:rPr lang="en-US" sz="1200" baseline="0" dirty="0" smtClean="0">
                          <a:latin typeface="+mn-lt"/>
                        </a:rPr>
                        <a:t>), Big Data, Mobile, Social Media, Green IT, Web Technologies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n-Tier Architecture, databases, ERP,  Unix, Linux, Open source platforms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Tools which assist in modeling a logical entity model, and generating a physical database. Example: Oracle Designer.</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Different types of database architecture and the products which use each type. Examples: relational, hierarchical, matrix, object-oriented</a:t>
                      </a:r>
                    </a:p>
                  </a:txBody>
                  <a:tcPr/>
                </a:tc>
              </a:tr>
              <a:tr h="409597">
                <a:tc>
                  <a:txBody>
                    <a:bodyPr/>
                    <a:lstStyle/>
                    <a:p>
                      <a:r>
                        <a:rPr lang="en-US" sz="1200" b="1" dirty="0" smtClean="0"/>
                        <a:t>Proficiency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err="1" smtClean="0">
                          <a:latin typeface="+mn-lt"/>
                        </a:rPr>
                        <a:t>eGovernance</a:t>
                      </a:r>
                      <a:r>
                        <a:rPr lang="en-US" sz="1200" baseline="0" dirty="0" smtClean="0">
                          <a:latin typeface="+mn-lt"/>
                        </a:rPr>
                        <a:t> Lifecycle, Software Development Lifecycle , RAD (Rapid Application Development)</a:t>
                      </a:r>
                    </a:p>
                  </a:txBody>
                  <a:tcPr/>
                </a:tc>
              </a:tr>
              <a:tr h="573436">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Domain knowledge of </a:t>
                      </a:r>
                      <a:r>
                        <a:rPr lang="en-US" sz="1200" baseline="0" dirty="0" smtClean="0">
                          <a:latin typeface="+mn-lt"/>
                        </a:rPr>
                        <a:t>the Ministry / Department including, policies, functions, processes and procedures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New and emerging technologies. For example- Predictive Analytics, Speech Recognition, Local Intelligence, Biometric Authentication Methods, Consumer Telematics, Virtual Assistants, Gesture Control</a:t>
                      </a:r>
                    </a:p>
                  </a:txBody>
                  <a:tcPr/>
                </a:tc>
              </a:tr>
              <a:tr h="567124">
                <a:tc>
                  <a:txBody>
                    <a:bodyPr/>
                    <a:lstStyle/>
                    <a:p>
                      <a:r>
                        <a:rPr lang="en-US" sz="1200" b="1" dirty="0" smtClean="0"/>
                        <a:t>Awareness of</a:t>
                      </a:r>
                      <a:endParaRPr lang="en-US" sz="1200" b="1" dirty="0"/>
                    </a:p>
                  </a:txBody>
                  <a:tcPr/>
                </a:tc>
                <a:tc>
                  <a:txBody>
                    <a:bodyPr/>
                    <a:lstStyle/>
                    <a:p>
                      <a:pPr marL="171450" lvl="0" indent="-171450" algn="l" defTabSz="914400" rtl="0" eaLnBrk="1" latinLnBrk="0" hangingPunct="1">
                        <a:buFont typeface="Arial"/>
                        <a:buChar char="•"/>
                      </a:pPr>
                      <a:r>
                        <a:rPr lang="en-US" sz="1200" dirty="0" smtClean="0">
                          <a:latin typeface="+mn-lt"/>
                        </a:rPr>
                        <a:t>Public,</a:t>
                      </a:r>
                      <a:r>
                        <a:rPr lang="en-US" sz="1200" baseline="0" dirty="0" smtClean="0">
                          <a:latin typeface="+mn-lt"/>
                        </a:rPr>
                        <a:t> Private and Project Financing options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D580D271-246E-4941-BC3E-9BCE206AE9A2}"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73</a:t>
            </a:fld>
            <a:endParaRPr lang="en-US"/>
          </a:p>
        </p:txBody>
      </p:sp>
    </p:spTree>
    <p:extLst>
      <p:ext uri="{BB962C8B-B14F-4D97-AF65-F5344CB8AC3E}">
        <p14:creationId xmlns:p14="http://schemas.microsoft.com/office/powerpoint/2010/main" xmlns="" val="421797219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84797" y="3008401"/>
            <a:ext cx="3215744" cy="584776"/>
          </a:xfrm>
          <a:prstGeom prst="rect">
            <a:avLst/>
          </a:prstGeom>
          <a:noFill/>
          <a:ln>
            <a:solidFill>
              <a:srgbClr val="003C00"/>
            </a:solidFill>
          </a:ln>
        </p:spPr>
        <p:txBody>
          <a:bodyPr wrap="none" rtlCol="0">
            <a:spAutoFit/>
          </a:bodyPr>
          <a:lstStyle/>
          <a:p>
            <a:r>
              <a:rPr lang="en-US" sz="3200" dirty="0" smtClean="0"/>
              <a:t>Content Manager</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5" name="Date Placeholder 4"/>
          <p:cNvSpPr>
            <a:spLocks noGrp="1"/>
          </p:cNvSpPr>
          <p:nvPr>
            <p:ph type="dt" sz="half" idx="10"/>
          </p:nvPr>
        </p:nvSpPr>
        <p:spPr/>
        <p:txBody>
          <a:bodyPr/>
          <a:lstStyle/>
          <a:p>
            <a:fld id="{0D250A0C-22AF-EE4E-88BC-A8136D5DBBA7}"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74</a:t>
            </a:fld>
            <a:endParaRPr lang="en-US"/>
          </a:p>
        </p:txBody>
      </p:sp>
    </p:spTree>
    <p:extLst>
      <p:ext uri="{BB962C8B-B14F-4D97-AF65-F5344CB8AC3E}">
        <p14:creationId xmlns:p14="http://schemas.microsoft.com/office/powerpoint/2010/main" xmlns="" val="192818482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8874" y="998810"/>
            <a:ext cx="8621317" cy="5334197"/>
          </a:xfrm>
          <a:prstGeom prst="rect">
            <a:avLst/>
          </a:prstGeom>
          <a:ln>
            <a:solidFill>
              <a:srgbClr val="003C00"/>
            </a:solidFill>
          </a:ln>
        </p:spPr>
        <p:style>
          <a:lnRef idx="2">
            <a:schemeClr val="accent2"/>
          </a:lnRef>
          <a:fillRef idx="1">
            <a:schemeClr val="lt1"/>
          </a:fillRef>
          <a:effectRef idx="0">
            <a:schemeClr val="accent2"/>
          </a:effectRef>
          <a:fontRef idx="minor">
            <a:schemeClr val="dk1"/>
          </a:fontRef>
        </p:style>
        <p:txBody>
          <a:bodyPr wrap="square" rtlCol="0">
            <a:normAutofit fontScale="85000" lnSpcReduction="10000"/>
          </a:bodyPr>
          <a:lstStyle/>
          <a:p>
            <a:r>
              <a:rPr lang="en-US" sz="2000" dirty="0" smtClean="0"/>
              <a:t>An ‘Content Author / Manager’ is a person who</a:t>
            </a:r>
          </a:p>
          <a:p>
            <a:endParaRPr lang="en-US" sz="2000" dirty="0" smtClean="0"/>
          </a:p>
          <a:p>
            <a:pPr marL="457200" indent="-457200">
              <a:buFont typeface="+mj-lt"/>
              <a:buAutoNum type="arabicPeriod"/>
            </a:pPr>
            <a:r>
              <a:rPr lang="en-US" sz="2000" dirty="0" smtClean="0"/>
              <a:t>Designs, structures and prepares information in multi media format for </a:t>
            </a:r>
            <a:r>
              <a:rPr lang="en-US" sz="2000" dirty="0"/>
              <a:t>publication on </a:t>
            </a:r>
            <a:r>
              <a:rPr lang="en-US" sz="2000" dirty="0" smtClean="0"/>
              <a:t>paper, online and other media for </a:t>
            </a:r>
            <a:r>
              <a:rPr lang="en-US" sz="2000" dirty="0"/>
              <a:t>the allocated e-Gov projects or programs; </a:t>
            </a:r>
            <a:endParaRPr lang="en-US" sz="2000" dirty="0" smtClean="0"/>
          </a:p>
          <a:p>
            <a:pPr marL="457200" indent="-457200">
              <a:buFont typeface="+mj-lt"/>
              <a:buAutoNum type="arabicPeriod"/>
            </a:pPr>
            <a:endParaRPr lang="en-US" sz="2000" dirty="0"/>
          </a:p>
          <a:p>
            <a:pPr marL="457200" indent="-457200">
              <a:buFont typeface="+mj-lt"/>
              <a:buAutoNum type="arabicPeriod"/>
            </a:pPr>
            <a:r>
              <a:rPr lang="en-US" sz="2000" dirty="0" smtClean="0"/>
              <a:t>Maintains a consistent look and feel across all channels (paper or online);</a:t>
            </a:r>
            <a:endParaRPr lang="en-US" sz="2000" dirty="0"/>
          </a:p>
          <a:p>
            <a:pPr marL="457200" indent="-457200">
              <a:buFont typeface="+mj-lt"/>
              <a:buAutoNum type="arabicPeriod"/>
            </a:pPr>
            <a:endParaRPr lang="en-US" sz="2000" dirty="0"/>
          </a:p>
          <a:p>
            <a:pPr marL="457200" indent="-457200">
              <a:buFont typeface="+mj-lt"/>
              <a:buAutoNum type="arabicPeriod"/>
            </a:pPr>
            <a:r>
              <a:rPr lang="en-US" sz="2000" dirty="0" smtClean="0"/>
              <a:t>Plans </a:t>
            </a:r>
            <a:r>
              <a:rPr lang="en-US" sz="2000" dirty="0"/>
              <a:t>and implements content management strategy for systematic storage and retrieval of e-</a:t>
            </a:r>
            <a:r>
              <a:rPr lang="en-US" sz="2000" dirty="0" err="1"/>
              <a:t>Gov</a:t>
            </a:r>
            <a:r>
              <a:rPr lang="en-US" sz="2000" dirty="0"/>
              <a:t> project </a:t>
            </a:r>
            <a:r>
              <a:rPr lang="en-US" sz="2000" dirty="0" smtClean="0"/>
              <a:t>resources. Assures paper based as well as </a:t>
            </a:r>
            <a:r>
              <a:rPr lang="en-US" sz="2000" dirty="0"/>
              <a:t>web-based information is archived for future needs and </a:t>
            </a:r>
            <a:r>
              <a:rPr lang="en-US" sz="2000" dirty="0" smtClean="0"/>
              <a:t>reference; </a:t>
            </a:r>
          </a:p>
          <a:p>
            <a:pPr marL="457200" indent="-457200">
              <a:buFont typeface="+mj-lt"/>
              <a:buAutoNum type="arabicPeriod"/>
            </a:pPr>
            <a:endParaRPr lang="en-US" sz="2000" dirty="0"/>
          </a:p>
          <a:p>
            <a:pPr marL="457200" indent="-457200">
              <a:buFont typeface="+mj-lt"/>
              <a:buAutoNum type="arabicPeriod"/>
            </a:pPr>
            <a:r>
              <a:rPr lang="en-US" sz="2000" dirty="0" smtClean="0"/>
              <a:t>Maintains </a:t>
            </a:r>
            <a:r>
              <a:rPr lang="en-US" sz="2000" dirty="0"/>
              <a:t>up-to-date knowledge of the relevant global industry standards and best </a:t>
            </a:r>
            <a:r>
              <a:rPr lang="en-US" sz="2000" dirty="0" smtClean="0"/>
              <a:t>practices. </a:t>
            </a:r>
            <a:r>
              <a:rPr lang="en-US" sz="2000" dirty="0"/>
              <a:t>Keep current with emerging web </a:t>
            </a:r>
            <a:r>
              <a:rPr lang="en-US" sz="2000" dirty="0" smtClean="0"/>
              <a:t>and other relevant multi media technologies; </a:t>
            </a:r>
          </a:p>
          <a:p>
            <a:pPr marL="457200" indent="-457200">
              <a:buFont typeface="+mj-lt"/>
              <a:buAutoNum type="arabicPeriod"/>
            </a:pPr>
            <a:endParaRPr lang="en-US" sz="2000" dirty="0"/>
          </a:p>
          <a:p>
            <a:pPr marL="457200" indent="-457200">
              <a:buFont typeface="+mj-lt"/>
              <a:buAutoNum type="arabicPeriod"/>
            </a:pPr>
            <a:r>
              <a:rPr lang="en-US" sz="2000" dirty="0" smtClean="0"/>
              <a:t>Maintains </a:t>
            </a:r>
            <a:r>
              <a:rPr lang="en-US" sz="2000" dirty="0"/>
              <a:t>consistency in terms of process, customer experience design and </a:t>
            </a:r>
            <a:r>
              <a:rPr lang="en-US" sz="2000" dirty="0" smtClean="0"/>
              <a:t>production;</a:t>
            </a:r>
          </a:p>
          <a:p>
            <a:pPr marL="457200" indent="-457200">
              <a:buFont typeface="+mj-lt"/>
              <a:buAutoNum type="arabicPeriod"/>
            </a:pPr>
            <a:endParaRPr lang="en-US" sz="2000" dirty="0"/>
          </a:p>
          <a:p>
            <a:pPr marL="457200" indent="-457200">
              <a:buFont typeface="+mj-lt"/>
              <a:buAutoNum type="arabicPeriod"/>
            </a:pPr>
            <a:r>
              <a:rPr lang="en-US" sz="2000" dirty="0" smtClean="0"/>
              <a:t>Oversees suppliers/freelancers</a:t>
            </a:r>
            <a:r>
              <a:rPr lang="en-US" sz="2000" dirty="0"/>
              <a:t>, including writers, copyeditors and community outreach </a:t>
            </a:r>
            <a:r>
              <a:rPr lang="en-US" sz="2000" dirty="0" smtClean="0"/>
              <a:t>organizers;</a:t>
            </a:r>
          </a:p>
          <a:p>
            <a:pPr marL="457200" indent="-457200">
              <a:buFont typeface="+mj-lt"/>
              <a:buAutoNum type="arabicPeriod"/>
            </a:pPr>
            <a:endParaRPr lang="en-US" sz="2000" dirty="0" smtClean="0"/>
          </a:p>
          <a:p>
            <a:pPr marL="457200" indent="-457200">
              <a:buFont typeface="+mj-lt"/>
              <a:buAutoNum type="arabicPeriod"/>
            </a:pPr>
            <a:r>
              <a:rPr lang="en-US" sz="2000" dirty="0" smtClean="0"/>
              <a:t>Oversees advertisement campaigns, newsletters, brochures, training films etc. </a:t>
            </a:r>
          </a:p>
          <a:p>
            <a:pPr marL="457200" indent="-457200">
              <a:buFont typeface="+mj-lt"/>
              <a:buAutoNum type="arabicPeriod"/>
            </a:pPr>
            <a:endParaRPr lang="en-US" sz="2000" dirty="0"/>
          </a:p>
          <a:p>
            <a:pPr marL="457200" indent="-457200">
              <a:buFont typeface="+mj-lt"/>
              <a:buAutoNum type="arabicPeriod"/>
            </a:pPr>
            <a:r>
              <a:rPr lang="en-US" sz="2000" dirty="0" smtClean="0"/>
              <a:t>Tracks and reports on all web based metrics.</a:t>
            </a:r>
          </a:p>
          <a:p>
            <a:pPr marL="457200" indent="-457200">
              <a:buFont typeface="+mj-lt"/>
              <a:buAutoNum type="arabicPeriod"/>
            </a:pPr>
            <a:endParaRPr lang="en-US" sz="2000" dirty="0" smtClean="0"/>
          </a:p>
          <a:p>
            <a:pPr marL="457200" indent="-457200">
              <a:buFont typeface="+mj-lt"/>
              <a:buAutoNum type="arabicPeriod"/>
            </a:pPr>
            <a:endParaRPr lang="en-US" sz="2000" dirty="0"/>
          </a:p>
        </p:txBody>
      </p:sp>
      <p:sp>
        <p:nvSpPr>
          <p:cNvPr id="6" name="Rounded Rectangle 5"/>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Content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sp>
        <p:nvSpPr>
          <p:cNvPr id="2" name="Date Placeholder 1"/>
          <p:cNvSpPr>
            <a:spLocks noGrp="1"/>
          </p:cNvSpPr>
          <p:nvPr>
            <p:ph type="dt" sz="half" idx="10"/>
          </p:nvPr>
        </p:nvSpPr>
        <p:spPr/>
        <p:txBody>
          <a:bodyPr/>
          <a:lstStyle/>
          <a:p>
            <a:fld id="{A1FC39B7-42A3-1646-94A2-4B3044ABB731}"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75</a:t>
            </a:fld>
            <a:endParaRPr lang="en-US"/>
          </a:p>
        </p:txBody>
      </p:sp>
    </p:spTree>
    <p:extLst>
      <p:ext uri="{BB962C8B-B14F-4D97-AF65-F5344CB8AC3E}">
        <p14:creationId xmlns:p14="http://schemas.microsoft.com/office/powerpoint/2010/main" xmlns="" val="171821402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p:cNvGraphicFramePr>
            <a:graphicFrameLocks noGrp="1"/>
          </p:cNvGraphicFramePr>
          <p:nvPr>
            <p:extLst>
              <p:ext uri="{D42A27DB-BD31-4B8C-83A1-F6EECF244321}">
                <p14:modId xmlns:p14="http://schemas.microsoft.com/office/powerpoint/2010/main" xmlns="" val="2125237581"/>
              </p:ext>
            </p:extLst>
          </p:nvPr>
        </p:nvGraphicFramePr>
        <p:xfrm>
          <a:off x="407620" y="1447219"/>
          <a:ext cx="3927584" cy="3340866"/>
        </p:xfrm>
        <a:graphic>
          <a:graphicData uri="http://schemas.openxmlformats.org/drawingml/2006/table">
            <a:tbl>
              <a:tblPr firstRow="1" bandRow="1">
                <a:tableStyleId>{F2DE63D5-997A-4646-A377-4702673A728D}</a:tableStyleId>
              </a:tblPr>
              <a:tblGrid>
                <a:gridCol w="931649"/>
                <a:gridCol w="2995935"/>
              </a:tblGrid>
              <a:tr h="306355">
                <a:tc gridSpan="2">
                  <a:txBody>
                    <a:bodyPr/>
                    <a:lstStyle/>
                    <a:p>
                      <a:r>
                        <a:rPr lang="en-US" sz="1200" dirty="0" smtClean="0">
                          <a:latin typeface="+mn-lt"/>
                        </a:rPr>
                        <a:t>Professional Skills (refer to the skills description)</a:t>
                      </a:r>
                      <a:endParaRPr lang="en-US" sz="1200" dirty="0">
                        <a:latin typeface="+mn-lt"/>
                      </a:endParaRPr>
                    </a:p>
                  </a:txBody>
                  <a:tcPr marL="68580" marR="68580">
                    <a:solidFill>
                      <a:srgbClr val="008000"/>
                    </a:solidFill>
                  </a:tcPr>
                </a:tc>
                <a:tc hMerge="1">
                  <a:txBody>
                    <a:bodyPr/>
                    <a:lstStyle/>
                    <a:p>
                      <a:endParaRPr lang="en-US" dirty="0"/>
                    </a:p>
                  </a:txBody>
                  <a:tcPr/>
                </a:tc>
              </a:tr>
              <a:tr h="237532">
                <a:tc gridSpan="2">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noFill/>
                  </a:tcPr>
                </a:tc>
                <a:tc hMerge="1">
                  <a:txBody>
                    <a:bodyPr/>
                    <a:lstStyle/>
                    <a:p>
                      <a:endParaRPr lang="en-US" sz="1400" dirty="0"/>
                    </a:p>
                  </a:txBody>
                  <a:tcPr/>
                </a:tc>
              </a:tr>
              <a:tr h="332531">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P.01</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Information</a:t>
                      </a:r>
                      <a:r>
                        <a:rPr lang="en-GB" sz="1200" baseline="0" dirty="0" smtClean="0">
                          <a:effectLst/>
                          <a:latin typeface="+mn-lt"/>
                          <a:ea typeface="Calibri"/>
                          <a:cs typeface="Times New Roman"/>
                        </a:rPr>
                        <a:t> content authoring and publishing</a:t>
                      </a:r>
                      <a:endParaRPr lang="en-GB" sz="1800" dirty="0">
                        <a:effectLst/>
                        <a:latin typeface="+mn-lt"/>
                        <a:ea typeface="Calibri"/>
                        <a:cs typeface="Times New Roman"/>
                      </a:endParaRPr>
                    </a:p>
                  </a:txBody>
                  <a:tcPr marL="0" marR="0" marT="0" marB="0">
                    <a:noFill/>
                  </a:tcPr>
                </a:tc>
              </a:tr>
              <a:tr h="332531">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P.02</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Requirement</a:t>
                      </a:r>
                      <a:r>
                        <a:rPr lang="en-GB" sz="1200" baseline="0" dirty="0" smtClean="0">
                          <a:effectLst/>
                          <a:latin typeface="+mn-lt"/>
                          <a:ea typeface="Calibri"/>
                          <a:cs typeface="Times New Roman"/>
                        </a:rPr>
                        <a:t> definition and management</a:t>
                      </a:r>
                      <a:endParaRPr lang="en-GB" sz="1800" dirty="0">
                        <a:effectLst/>
                        <a:latin typeface="+mn-lt"/>
                        <a:ea typeface="Calibri"/>
                        <a:cs typeface="Times New Roman"/>
                      </a:endParaRPr>
                    </a:p>
                  </a:txBody>
                  <a:tcPr marL="0" marR="0" marT="0" marB="0">
                    <a:noFill/>
                  </a:tcPr>
                </a:tc>
              </a:tr>
              <a:tr h="241522">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P.03</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solidFill>
                            <a:srgbClr val="000000"/>
                          </a:solidFill>
                          <a:effectLst/>
                          <a:latin typeface="+mn-lt"/>
                          <a:ea typeface="Calibri"/>
                          <a:cs typeface="Times New Roman"/>
                        </a:rPr>
                        <a:t>Information</a:t>
                      </a:r>
                      <a:r>
                        <a:rPr lang="en-GB" sz="1200" baseline="0" dirty="0" smtClean="0">
                          <a:solidFill>
                            <a:srgbClr val="000000"/>
                          </a:solidFill>
                          <a:effectLst/>
                          <a:latin typeface="+mn-lt"/>
                          <a:ea typeface="Calibri"/>
                          <a:cs typeface="Times New Roman"/>
                        </a:rPr>
                        <a:t> content publishing (</a:t>
                      </a:r>
                      <a:r>
                        <a:rPr lang="en-GB" sz="1200" baseline="0" dirty="0" smtClean="0">
                          <a:solidFill>
                            <a:schemeClr val="tx1"/>
                          </a:solidFill>
                          <a:effectLst/>
                          <a:latin typeface="+mn-lt"/>
                          <a:ea typeface="Calibri"/>
                          <a:cs typeface="Times New Roman"/>
                        </a:rPr>
                        <a:t>leveraging Use of multi-media – Audio, Video, print and new media – mobile and internet)</a:t>
                      </a:r>
                      <a:endParaRPr lang="en-GB" sz="1800" dirty="0">
                        <a:solidFill>
                          <a:schemeClr val="tx1"/>
                        </a:solidFill>
                        <a:effectLst/>
                        <a:latin typeface="+mn-lt"/>
                        <a:ea typeface="Calibri"/>
                        <a:cs typeface="Times New Roman"/>
                      </a:endParaRPr>
                    </a:p>
                  </a:txBody>
                  <a:tcPr marL="0" marR="0" marT="0" marB="0">
                    <a:noFill/>
                  </a:tcPr>
                </a:tc>
              </a:tr>
              <a:tr h="234872">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P.04</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Stakeholder</a:t>
                      </a:r>
                      <a:r>
                        <a:rPr lang="en-GB" sz="1200" baseline="0" dirty="0" smtClean="0">
                          <a:effectLst/>
                          <a:latin typeface="+mn-lt"/>
                          <a:ea typeface="Calibri"/>
                          <a:cs typeface="Times New Roman"/>
                        </a:rPr>
                        <a:t> relationship management</a:t>
                      </a:r>
                      <a:endParaRPr lang="en-GB" sz="1800" dirty="0">
                        <a:effectLst/>
                        <a:latin typeface="+mn-lt"/>
                        <a:ea typeface="Calibri"/>
                        <a:cs typeface="Times New Roman"/>
                      </a:endParaRPr>
                    </a:p>
                  </a:txBody>
                  <a:tcPr marL="0" marR="0" marT="0" marB="0">
                    <a:noFill/>
                  </a:tcPr>
                </a:tc>
              </a:tr>
              <a:tr h="234872">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P.05</a:t>
                      </a:r>
                      <a:endParaRPr lang="en-GB" sz="1800" dirty="0">
                        <a:effectLst/>
                        <a:latin typeface="+mn-lt"/>
                        <a:ea typeface="Calibri"/>
                        <a:cs typeface="Times New Roman"/>
                      </a:endParaRPr>
                    </a:p>
                  </a:txBody>
                  <a:tcPr marL="0" marR="0" marT="0" marB="0">
                    <a:noFill/>
                  </a:tcPr>
                </a:tc>
                <a:tc>
                  <a:txBody>
                    <a:bodyPr/>
                    <a:lstStyle/>
                    <a:p>
                      <a:pPr lvl="0">
                        <a:lnSpc>
                          <a:spcPct val="115000"/>
                        </a:lnSpc>
                        <a:spcAft>
                          <a:spcPts val="0"/>
                        </a:spcAft>
                      </a:pPr>
                      <a:r>
                        <a:rPr lang="en-GB" sz="1200" dirty="0" smtClean="0">
                          <a:effectLst/>
                          <a:latin typeface="+mn-lt"/>
                          <a:ea typeface="Calibri"/>
                          <a:cs typeface="Times New Roman"/>
                        </a:rPr>
                        <a:t>User</a:t>
                      </a:r>
                      <a:r>
                        <a:rPr lang="en-GB" sz="1200" baseline="0" dirty="0" smtClean="0">
                          <a:effectLst/>
                          <a:latin typeface="+mn-lt"/>
                          <a:ea typeface="Calibri"/>
                          <a:cs typeface="Times New Roman"/>
                        </a:rPr>
                        <a:t> experience evaluation</a:t>
                      </a:r>
                      <a:endParaRPr lang="en-GB" sz="1800" dirty="0">
                        <a:effectLst/>
                        <a:latin typeface="+mn-lt"/>
                        <a:ea typeface="Calibri"/>
                        <a:cs typeface="Times New Roman"/>
                      </a:endParaRPr>
                    </a:p>
                  </a:txBody>
                  <a:tcPr marL="0" marR="0" marT="0" marB="0">
                    <a:noFill/>
                  </a:tcPr>
                </a:tc>
              </a:tr>
              <a:tr h="234872">
                <a:tc gridSpan="2">
                  <a:txBody>
                    <a:bodyPr/>
                    <a:lstStyle/>
                    <a:p>
                      <a:pPr algn="ctr">
                        <a:lnSpc>
                          <a:spcPct val="115000"/>
                        </a:lnSpc>
                        <a:spcAft>
                          <a:spcPts val="0"/>
                        </a:spcAft>
                      </a:pPr>
                      <a:r>
                        <a:rPr lang="en-GB" sz="1200" dirty="0">
                          <a:effectLst/>
                          <a:latin typeface="+mn-lt"/>
                          <a:ea typeface="Calibri"/>
                          <a:cs typeface="Times New Roman"/>
                        </a:rPr>
                        <a:t> </a:t>
                      </a: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noFill/>
                  </a:tcPr>
                </a:tc>
                <a:tc hMerge="1">
                  <a:txBody>
                    <a:bodyPr/>
                    <a:lstStyle/>
                    <a:p>
                      <a:endParaRPr lang="en-US" sz="1400" dirty="0"/>
                    </a:p>
                  </a:txBody>
                  <a:tcPr/>
                </a:tc>
              </a:tr>
              <a:tr h="246025">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D.1</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baseline="0" dirty="0" smtClean="0">
                          <a:solidFill>
                            <a:schemeClr val="tx1"/>
                          </a:solidFill>
                          <a:effectLst/>
                          <a:latin typeface="+mn-lt"/>
                          <a:ea typeface="Calibri"/>
                          <a:cs typeface="Times New Roman"/>
                        </a:rPr>
                        <a:t>Knowledge of multiple Indian languages</a:t>
                      </a:r>
                      <a:endParaRPr lang="en-GB" sz="1800" dirty="0">
                        <a:solidFill>
                          <a:schemeClr val="tx1"/>
                        </a:solidFill>
                        <a:effectLst/>
                        <a:latin typeface="+mn-lt"/>
                        <a:ea typeface="Calibri"/>
                        <a:cs typeface="Times New Roman"/>
                      </a:endParaRPr>
                    </a:p>
                  </a:txBody>
                  <a:tcPr marL="0" marR="0" marT="0" marB="0">
                    <a:noFill/>
                  </a:tcPr>
                </a:tc>
              </a:tr>
              <a:tr h="234872">
                <a:tc>
                  <a:txBody>
                    <a:bodyPr/>
                    <a:lstStyle/>
                    <a:p>
                      <a:pPr algn="ctr">
                        <a:lnSpc>
                          <a:spcPct val="115000"/>
                        </a:lnSpc>
                        <a:spcAft>
                          <a:spcPts val="0"/>
                        </a:spcAft>
                      </a:pPr>
                      <a:r>
                        <a:rPr lang="en-GB" sz="1200" dirty="0" err="1" smtClean="0">
                          <a:effectLst/>
                          <a:latin typeface="+mn-lt"/>
                          <a:ea typeface="Calibri"/>
                          <a:cs typeface="Times New Roman"/>
                        </a:rPr>
                        <a:t>CtM</a:t>
                      </a:r>
                      <a:r>
                        <a:rPr lang="en-GB" sz="1200" dirty="0" smtClean="0">
                          <a:effectLst/>
                          <a:latin typeface="+mn-lt"/>
                          <a:ea typeface="Calibri"/>
                          <a:cs typeface="Times New Roman"/>
                        </a:rPr>
                        <a:t> </a:t>
                      </a:r>
                      <a:r>
                        <a:rPr lang="en-GB" sz="1200" dirty="0">
                          <a:effectLst/>
                          <a:latin typeface="+mn-lt"/>
                          <a:ea typeface="Calibri"/>
                          <a:cs typeface="Times New Roman"/>
                        </a:rPr>
                        <a:t>D.2</a:t>
                      </a: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r>
                        <a:rPr lang="en-GB" sz="1200" baseline="0" dirty="0" smtClean="0">
                          <a:solidFill>
                            <a:schemeClr val="tx1"/>
                          </a:solidFill>
                          <a:effectLst/>
                          <a:latin typeface="+mn-lt"/>
                          <a:ea typeface="Calibri"/>
                          <a:cs typeface="Times New Roman"/>
                        </a:rPr>
                        <a:t>e-learning standards and  methodology</a:t>
                      </a:r>
                      <a:endParaRPr lang="en-GB" sz="1200" dirty="0">
                        <a:solidFill>
                          <a:schemeClr val="tx1"/>
                        </a:solidFill>
                        <a:effectLst/>
                        <a:latin typeface="+mn-lt"/>
                        <a:ea typeface="Calibri"/>
                        <a:cs typeface="Times New Roman"/>
                      </a:endParaRPr>
                    </a:p>
                  </a:txBody>
                  <a:tcPr marL="0" marR="0" marT="0" marB="0">
                    <a:noFill/>
                  </a:tcPr>
                </a:tc>
              </a:tr>
              <a:tr h="282011">
                <a:tc>
                  <a:txBody>
                    <a:bodyPr/>
                    <a:lstStyle/>
                    <a:p>
                      <a:pPr algn="ctr">
                        <a:lnSpc>
                          <a:spcPct val="115000"/>
                        </a:lnSpc>
                        <a:spcAft>
                          <a:spcPts val="0"/>
                        </a:spcAft>
                      </a:pPr>
                      <a:endParaRPr lang="en-GB" sz="1800" dirty="0">
                        <a:effectLst/>
                        <a:latin typeface="+mn-lt"/>
                        <a:ea typeface="Calibri"/>
                        <a:cs typeface="Times New Roman"/>
                      </a:endParaRPr>
                    </a:p>
                  </a:txBody>
                  <a:tcPr marL="0" marR="0" marT="0" marB="0">
                    <a:noFill/>
                  </a:tcPr>
                </a:tc>
                <a:tc>
                  <a:txBody>
                    <a:bodyPr/>
                    <a:lstStyle/>
                    <a:p>
                      <a:pPr>
                        <a:lnSpc>
                          <a:spcPct val="115000"/>
                        </a:lnSpc>
                        <a:spcAft>
                          <a:spcPts val="0"/>
                        </a:spcAft>
                      </a:pPr>
                      <a:endParaRPr lang="en-GB" sz="1200" dirty="0">
                        <a:effectLst/>
                        <a:latin typeface="+mn-lt"/>
                        <a:ea typeface="Calibri"/>
                        <a:cs typeface="Times New Roman"/>
                      </a:endParaRPr>
                    </a:p>
                  </a:txBody>
                  <a:tcPr marL="0" marR="0" marT="0" marB="0">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554835720"/>
              </p:ext>
            </p:extLst>
          </p:nvPr>
        </p:nvGraphicFramePr>
        <p:xfrm>
          <a:off x="4750334" y="1459410"/>
          <a:ext cx="4013484" cy="3920699"/>
        </p:xfrm>
        <a:graphic>
          <a:graphicData uri="http://schemas.openxmlformats.org/drawingml/2006/table">
            <a:tbl>
              <a:tblPr firstRow="1" bandRow="1">
                <a:tableStyleId>{F2DE63D5-997A-4646-A377-4702673A728D}</a:tableStyleId>
              </a:tblPr>
              <a:tblGrid>
                <a:gridCol w="289341"/>
                <a:gridCol w="2027781"/>
                <a:gridCol w="1696362"/>
              </a:tblGrid>
              <a:tr h="349611">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28927">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79483">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400" dirty="0" smtClean="0">
                          <a:effectLst/>
                          <a:latin typeface="+mn-lt"/>
                          <a:ea typeface="Calibri"/>
                          <a:cs typeface="Times New Roman"/>
                        </a:rPr>
                        <a:t>01</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e-Governance</a:t>
                      </a:r>
                      <a:r>
                        <a:rPr lang="en-US" sz="1400" baseline="0" dirty="0" smtClean="0"/>
                        <a:t> Life Cycle </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NISG (National Institute for Smart Governance)</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Web publishing (</a:t>
                      </a:r>
                      <a:r>
                        <a:rPr lang="en-US" sz="1400" dirty="0" err="1" smtClean="0"/>
                        <a:t>Joomla</a:t>
                      </a:r>
                      <a:r>
                        <a:rPr lang="en-US" sz="1400" dirty="0" smtClean="0"/>
                        <a:t>, </a:t>
                      </a:r>
                      <a:r>
                        <a:rPr lang="en-US" sz="1400" dirty="0" err="1" smtClean="0"/>
                        <a:t>Wordpress</a:t>
                      </a:r>
                      <a:r>
                        <a:rPr lang="en-US" sz="1400" dirty="0" smtClean="0"/>
                        <a:t> or similar)</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multiple</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03</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aseline="0" dirty="0" smtClean="0">
                          <a:latin typeface="+mn-lt"/>
                        </a:rPr>
                        <a:t>Adobe Photoshop or similar tool</a:t>
                      </a: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multiple</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63318">
                <a:tc gridSpan="3">
                  <a:txBody>
                    <a:bodyPr/>
                    <a:lstStyle/>
                    <a:p>
                      <a:pPr algn="ctr">
                        <a:lnSpc>
                          <a:spcPct val="115000"/>
                        </a:lnSpc>
                        <a:spcAft>
                          <a:spcPts val="0"/>
                        </a:spcAft>
                      </a:pPr>
                      <a:r>
                        <a:rPr lang="en-GB" sz="1200" b="1" dirty="0" smtClean="0">
                          <a:solidFill>
                            <a:srgbClr val="000000"/>
                          </a:solidFill>
                          <a:effectLst/>
                          <a:latin typeface="+mn-lt"/>
                          <a:ea typeface="Calibri"/>
                          <a:cs typeface="Times New Roman"/>
                        </a:rPr>
                        <a:t>Desirable</a:t>
                      </a:r>
                      <a:endParaRPr lang="en-GB" sz="1200" b="1" dirty="0">
                        <a:solidFill>
                          <a:srgbClr val="000000"/>
                        </a:solidFill>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49611">
                <a:tc>
                  <a:txBody>
                    <a:bodyPr/>
                    <a:lstStyle/>
                    <a:p>
                      <a:pPr algn="ctr">
                        <a:lnSpc>
                          <a:spcPct val="115000"/>
                        </a:lnSpc>
                        <a:spcAft>
                          <a:spcPts val="0"/>
                        </a:spcAft>
                      </a:pPr>
                      <a:r>
                        <a:rPr lang="en-GB" sz="1400" dirty="0" smtClean="0">
                          <a:effectLst/>
                          <a:latin typeface="+mn-lt"/>
                          <a:ea typeface="Calibri"/>
                          <a:cs typeface="Times New Roman"/>
                        </a:rPr>
                        <a:t>01</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SCORM (Shareable Content Object Reference Model),</a:t>
                      </a:r>
                      <a:r>
                        <a:rPr lang="en-US" sz="1400" baseline="0" dirty="0" smtClean="0"/>
                        <a:t> </a:t>
                      </a:r>
                      <a:r>
                        <a:rPr lang="en-US" sz="1400" dirty="0" smtClean="0"/>
                        <a:t>Tin Can or similar</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endParaRPr lang="en-US" sz="12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12" name="Rounded Rectangle 11"/>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Content Manager</a:t>
            </a:r>
          </a:p>
        </p:txBody>
      </p:sp>
      <p:sp>
        <p:nvSpPr>
          <p:cNvPr id="13" name="TextBox 12"/>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cxnSp>
        <p:nvCxnSpPr>
          <p:cNvPr id="3" name="Straight Arrow Connector 2"/>
          <p:cNvCxnSpPr/>
          <p:nvPr/>
        </p:nvCxnSpPr>
        <p:spPr>
          <a:xfrm flipV="1">
            <a:off x="2410335" y="4130514"/>
            <a:ext cx="0" cy="152649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10" name="Straight Arrow Connector 9"/>
          <p:cNvCxnSpPr/>
          <p:nvPr/>
        </p:nvCxnSpPr>
        <p:spPr>
          <a:xfrm flipV="1">
            <a:off x="2410335" y="4494371"/>
            <a:ext cx="538828" cy="116263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 name="TextBox 7"/>
          <p:cNvSpPr txBox="1"/>
          <p:nvPr/>
        </p:nvSpPr>
        <p:spPr>
          <a:xfrm>
            <a:off x="2051120" y="5657008"/>
            <a:ext cx="5797455" cy="369332"/>
          </a:xfrm>
          <a:prstGeom prst="rect">
            <a:avLst/>
          </a:prstGeom>
          <a:solidFill>
            <a:srgbClr val="FFFF00"/>
          </a:solidFill>
        </p:spPr>
        <p:txBody>
          <a:bodyPr wrap="none" rtlCol="0">
            <a:spAutoFit/>
          </a:bodyPr>
          <a:lstStyle/>
          <a:p>
            <a:r>
              <a:rPr lang="en-US" dirty="0" smtClean="0">
                <a:solidFill>
                  <a:srgbClr val="FF0000"/>
                </a:solidFill>
              </a:rPr>
              <a:t>Moved to the knowledge section. To delete after discussion.</a:t>
            </a:r>
            <a:endParaRPr lang="en-US" dirty="0">
              <a:solidFill>
                <a:srgbClr val="FF0000"/>
              </a:solidFill>
            </a:endParaRPr>
          </a:p>
        </p:txBody>
      </p:sp>
      <p:sp>
        <p:nvSpPr>
          <p:cNvPr id="15" name="Date Placeholder 14"/>
          <p:cNvSpPr>
            <a:spLocks noGrp="1"/>
          </p:cNvSpPr>
          <p:nvPr>
            <p:ph type="dt" sz="half" idx="10"/>
          </p:nvPr>
        </p:nvSpPr>
        <p:spPr/>
        <p:txBody>
          <a:bodyPr/>
          <a:lstStyle/>
          <a:p>
            <a:fld id="{A0FC84A6-0430-C44C-BF54-E24F158B02B2}" type="datetime8">
              <a:rPr lang="en-GB" smtClean="0"/>
              <a:pPr/>
              <a:t>13/03/2014 15:41</a:t>
            </a:fld>
            <a:endParaRPr lang="en-US"/>
          </a:p>
        </p:txBody>
      </p:sp>
      <p:sp>
        <p:nvSpPr>
          <p:cNvPr id="2" name="Footer Placeholder 1"/>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76</a:t>
            </a:fld>
            <a:endParaRPr lang="en-US"/>
          </a:p>
        </p:txBody>
      </p:sp>
    </p:spTree>
    <p:extLst>
      <p:ext uri="{BB962C8B-B14F-4D97-AF65-F5344CB8AC3E}">
        <p14:creationId xmlns:p14="http://schemas.microsoft.com/office/powerpoint/2010/main" xmlns="" val="69426005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173789" y="287421"/>
            <a:ext cx="8603894" cy="414421"/>
          </a:xfrm>
          <a:prstGeom prst="roundRect">
            <a:avLst/>
          </a:prstGeom>
          <a:solidFill>
            <a:srgbClr val="003C00"/>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smtClean="0"/>
              <a:t>Content Manager</a:t>
            </a:r>
          </a:p>
        </p:txBody>
      </p:sp>
      <p:sp>
        <p:nvSpPr>
          <p:cNvPr id="9" name="TextBox 8"/>
          <p:cNvSpPr txBox="1"/>
          <p:nvPr/>
        </p:nvSpPr>
        <p:spPr>
          <a:xfrm>
            <a:off x="6964840" y="34867"/>
            <a:ext cx="2141106" cy="369332"/>
          </a:xfrm>
          <a:prstGeom prst="rect">
            <a:avLst/>
          </a:prstGeom>
          <a:solidFill>
            <a:srgbClr val="FFFF00"/>
          </a:solidFill>
        </p:spPr>
        <p:txBody>
          <a:bodyPr wrap="none" rtlCol="0">
            <a:spAutoFit/>
          </a:bodyPr>
          <a:lstStyle/>
          <a:p>
            <a:r>
              <a:rPr lang="en-US" dirty="0" smtClean="0">
                <a:solidFill>
                  <a:srgbClr val="FF0000"/>
                </a:solidFill>
              </a:rPr>
              <a:t>DRAFT for discussion</a:t>
            </a:r>
            <a:endParaRPr lang="en-US" dirty="0">
              <a:solidFill>
                <a:srgbClr val="FF0000"/>
              </a:solidFill>
            </a:endParaRPr>
          </a:p>
        </p:txBody>
      </p:sp>
      <p:graphicFrame>
        <p:nvGraphicFramePr>
          <p:cNvPr id="5" name="Table 4"/>
          <p:cNvGraphicFramePr>
            <a:graphicFrameLocks noGrp="1"/>
          </p:cNvGraphicFramePr>
          <p:nvPr>
            <p:extLst>
              <p:ext uri="{D42A27DB-BD31-4B8C-83A1-F6EECF244321}">
                <p14:modId xmlns:p14="http://schemas.microsoft.com/office/powerpoint/2010/main" xmlns="" val="1666147224"/>
              </p:ext>
            </p:extLst>
          </p:nvPr>
        </p:nvGraphicFramePr>
        <p:xfrm>
          <a:off x="487509" y="1069098"/>
          <a:ext cx="8136695" cy="4455454"/>
        </p:xfrm>
        <a:graphic>
          <a:graphicData uri="http://schemas.openxmlformats.org/drawingml/2006/table">
            <a:tbl>
              <a:tblPr firstRow="1" bandRow="1">
                <a:tableStyleId>{5C22544A-7EE6-4342-B048-85BDC9FD1C3A}</a:tableStyleId>
              </a:tblPr>
              <a:tblGrid>
                <a:gridCol w="1244555"/>
                <a:gridCol w="6892140"/>
              </a:tblGrid>
              <a:tr h="228682">
                <a:tc>
                  <a:txBody>
                    <a:bodyPr/>
                    <a:lstStyle/>
                    <a:p>
                      <a:r>
                        <a:rPr lang="en-US" sz="1200" dirty="0" smtClean="0"/>
                        <a:t>Depth</a:t>
                      </a:r>
                      <a:endParaRPr lang="en-US" sz="1200" dirty="0"/>
                    </a:p>
                  </a:txBody>
                  <a:tcPr/>
                </a:tc>
                <a:tc>
                  <a:txBody>
                    <a:bodyPr/>
                    <a:lstStyle/>
                    <a:p>
                      <a:r>
                        <a:rPr lang="en-US" sz="1200" dirty="0" smtClean="0"/>
                        <a:t>Knowledge</a:t>
                      </a:r>
                      <a:r>
                        <a:rPr lang="en-US" sz="1200" baseline="0" dirty="0" smtClean="0"/>
                        <a:t> area</a:t>
                      </a:r>
                      <a:endParaRPr lang="en-US" sz="1200" dirty="0"/>
                    </a:p>
                  </a:txBody>
                  <a:tcPr/>
                </a:tc>
              </a:tr>
              <a:tr h="772847">
                <a:tc>
                  <a:txBody>
                    <a:bodyPr/>
                    <a:lstStyle/>
                    <a:p>
                      <a:r>
                        <a:rPr lang="en-US" sz="1200" b="1" dirty="0" smtClean="0"/>
                        <a:t>Expertise</a:t>
                      </a:r>
                      <a:r>
                        <a:rPr lang="en-US" sz="1200" b="1" baseline="0" dirty="0" smtClean="0"/>
                        <a:t>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Content Management Systems (</a:t>
                      </a:r>
                      <a:r>
                        <a:rPr lang="en-US" sz="1200" baseline="0" dirty="0" err="1" smtClean="0">
                          <a:latin typeface="+mn-lt"/>
                        </a:rPr>
                        <a:t>Joomla</a:t>
                      </a:r>
                      <a:r>
                        <a:rPr lang="en-US" sz="1200" baseline="0" dirty="0" smtClean="0">
                          <a:latin typeface="+mn-lt"/>
                        </a:rPr>
                        <a:t>, Drupal, </a:t>
                      </a:r>
                      <a:r>
                        <a:rPr lang="en-US" sz="1200" dirty="0" err="1" smtClean="0"/>
                        <a:t>Convio</a:t>
                      </a:r>
                      <a:r>
                        <a:rPr lang="en-US" sz="1200" dirty="0" smtClean="0"/>
                        <a:t>, </a:t>
                      </a:r>
                      <a:r>
                        <a:rPr lang="en-US" sz="1200" dirty="0" err="1" smtClean="0"/>
                        <a:t>Kintera</a:t>
                      </a:r>
                      <a:r>
                        <a:rPr lang="en-US" sz="1200" dirty="0" smtClean="0"/>
                        <a:t>, Concrete5, Expression Engine or similar</a:t>
                      </a:r>
                      <a:r>
                        <a:rPr lang="en-US" sz="1200" baseline="0" dirty="0" smtClean="0">
                          <a:latin typeface="+mn-lt"/>
                        </a:rPr>
                        <a:t>)</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social publishing platform like </a:t>
                      </a:r>
                      <a:r>
                        <a:rPr lang="en-US" sz="1200" baseline="0" dirty="0" err="1" smtClean="0">
                          <a:latin typeface="+mn-lt"/>
                        </a:rPr>
                        <a:t>Wordpress</a:t>
                      </a:r>
                      <a:r>
                        <a:rPr lang="en-US" sz="1200" baseline="0" dirty="0" smtClean="0">
                          <a:latin typeface="+mn-lt"/>
                        </a:rPr>
                        <a:t> etc</a:t>
                      </a:r>
                    </a:p>
                  </a:txBody>
                  <a:tcPr/>
                </a:tc>
              </a:tr>
              <a:tr h="533592">
                <a:tc>
                  <a:txBody>
                    <a:bodyPr/>
                    <a:lstStyle/>
                    <a:p>
                      <a:r>
                        <a:rPr lang="en-US" sz="1200" b="1" dirty="0" smtClean="0"/>
                        <a:t>Proficiency in</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Search engine optimization practices and web analytics tools (Google Analytics).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HTML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Adobe Photoshop or similar tool</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MS Office Tools (Power point, Excel, Word) </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endParaRPr lang="en-US" sz="1200" baseline="0" dirty="0" smtClean="0">
                        <a:latin typeface="+mn-lt"/>
                      </a:endParaRPr>
                    </a:p>
                  </a:txBody>
                  <a:tcPr/>
                </a:tc>
              </a:tr>
              <a:tr h="83850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Familiarity with</a:t>
                      </a:r>
                    </a:p>
                  </a:txBody>
                  <a:tcPr/>
                </a:tc>
                <a:tc>
                  <a:txBody>
                    <a:bodyPr/>
                    <a:lstStyle/>
                    <a:p>
                      <a:pPr marL="171450" lvl="0" indent="-171450" algn="l">
                        <a:buFont typeface="Arial"/>
                        <a:buChar char="•"/>
                      </a:pPr>
                      <a:r>
                        <a:rPr lang="en-US" sz="1200" dirty="0" smtClean="0">
                          <a:latin typeface="+mn-lt"/>
                        </a:rPr>
                        <a:t>Multiple Indian languages</a:t>
                      </a:r>
                    </a:p>
                    <a:p>
                      <a:pPr marL="171450" lvl="0" indent="-171450" algn="l">
                        <a:buFont typeface="Arial"/>
                        <a:buChar char="•"/>
                      </a:pPr>
                      <a:r>
                        <a:rPr lang="en-US" sz="1200" dirty="0" smtClean="0">
                          <a:latin typeface="+mn-lt"/>
                        </a:rPr>
                        <a:t>eLearning good</a:t>
                      </a:r>
                      <a:r>
                        <a:rPr lang="en-US" sz="1200" baseline="0" dirty="0" smtClean="0">
                          <a:latin typeface="+mn-lt"/>
                        </a:rPr>
                        <a:t> practices and methodologies (such as Learning Management Systems, Storyboarding </a:t>
                      </a:r>
                      <a:r>
                        <a:rPr lang="en-US" sz="1200" baseline="0" dirty="0" err="1" smtClean="0">
                          <a:latin typeface="+mn-lt"/>
                        </a:rPr>
                        <a:t>etc</a:t>
                      </a:r>
                      <a:r>
                        <a:rPr lang="en-US" sz="1200" baseline="0" dirty="0" smtClean="0">
                          <a:latin typeface="+mn-lt"/>
                        </a:rPr>
                        <a:t>)</a:t>
                      </a:r>
                      <a:endParaRPr lang="en-US" sz="1200" dirty="0" smtClean="0">
                        <a:latin typeface="+mn-lt"/>
                      </a:endParaRPr>
                    </a:p>
                    <a:p>
                      <a:pPr marL="171450" lvl="0" indent="-171450" algn="l">
                        <a:buFont typeface="Arial"/>
                        <a:buChar char="•"/>
                      </a:pPr>
                      <a:r>
                        <a:rPr lang="en-US" sz="1200" dirty="0" smtClean="0">
                          <a:latin typeface="+mn-lt"/>
                        </a:rPr>
                        <a:t>Domain knowledge of </a:t>
                      </a:r>
                      <a:r>
                        <a:rPr lang="en-US" sz="1200" baseline="0" dirty="0" smtClean="0">
                          <a:latin typeface="+mn-lt"/>
                        </a:rPr>
                        <a:t>the Ministry / Department including, policies, functions, processes and procedures</a:t>
                      </a:r>
                      <a:endParaRPr lang="en-US" sz="1200" dirty="0" smtClean="0">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err="1" smtClean="0">
                          <a:latin typeface="+mn-lt"/>
                        </a:rPr>
                        <a:t>eGovernance</a:t>
                      </a:r>
                      <a:r>
                        <a:rPr lang="en-US" sz="1200" baseline="0" dirty="0" smtClean="0">
                          <a:latin typeface="+mn-lt"/>
                        </a:rPr>
                        <a:t> Lifecycle, Software Development Life Cycle (SDLC) </a:t>
                      </a:r>
                      <a:endParaRPr lang="en-US" sz="1200" baseline="0" dirty="0" smtClean="0">
                        <a:solidFill>
                          <a:srgbClr val="FF0000"/>
                        </a:solidFill>
                        <a:latin typeface="+mn-lt"/>
                      </a:endParaRP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IT Act 2000, IT Act amendments 2008, Right to Information Act – 2005</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endParaRPr lang="en-US" sz="1200" baseline="0" dirty="0" smtClean="0">
                        <a:latin typeface="+mn-lt"/>
                      </a:endParaRPr>
                    </a:p>
                  </a:txBody>
                  <a:tcPr/>
                </a:tc>
              </a:tr>
              <a:tr h="1213727">
                <a:tc>
                  <a:txBody>
                    <a:bodyPr/>
                    <a:lstStyle/>
                    <a:p>
                      <a:r>
                        <a:rPr lang="en-US" sz="1200" b="1" dirty="0" smtClean="0"/>
                        <a:t>Awareness of</a:t>
                      </a:r>
                      <a:endParaRPr lang="en-US" sz="1200" b="1"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ISO 20001 , ISO/IEC 27001(Information security management standards) , ISO/IEC 20000 (IT Service management standards)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baseline="0" dirty="0" smtClean="0">
                          <a:latin typeface="+mn-lt"/>
                        </a:rPr>
                        <a:t>Cloud Computing (</a:t>
                      </a:r>
                      <a:r>
                        <a:rPr lang="en-US" sz="1200" baseline="0" dirty="0" err="1" smtClean="0">
                          <a:latin typeface="+mn-lt"/>
                        </a:rPr>
                        <a:t>IaaS</a:t>
                      </a:r>
                      <a:r>
                        <a:rPr lang="en-US" sz="1200" baseline="0" dirty="0" smtClean="0">
                          <a:latin typeface="+mn-lt"/>
                        </a:rPr>
                        <a:t>, </a:t>
                      </a:r>
                      <a:r>
                        <a:rPr lang="en-US" sz="1200" baseline="0" dirty="0" err="1" smtClean="0">
                          <a:latin typeface="+mn-lt"/>
                        </a:rPr>
                        <a:t>PaaS</a:t>
                      </a:r>
                      <a:r>
                        <a:rPr lang="en-US" sz="1200" baseline="0" dirty="0" smtClean="0">
                          <a:latin typeface="+mn-lt"/>
                        </a:rPr>
                        <a:t>, </a:t>
                      </a:r>
                      <a:r>
                        <a:rPr lang="en-US" sz="1200" baseline="0" dirty="0" err="1" smtClean="0">
                          <a:latin typeface="+mn-lt"/>
                        </a:rPr>
                        <a:t>SaaS</a:t>
                      </a:r>
                      <a:r>
                        <a:rPr lang="en-US" sz="1200" baseline="0" dirty="0" smtClean="0">
                          <a:latin typeface="+mn-lt"/>
                        </a:rPr>
                        <a:t>), Big Data, Mobile, Social Media, Web Technologies</a:t>
                      </a:r>
                    </a:p>
                    <a:p>
                      <a:pPr marL="171450" marR="0" lvl="0" indent="-171450" algn="l" defTabSz="914400" rtl="0" eaLnBrk="1" fontAlgn="auto" latinLnBrk="0" hangingPunct="1">
                        <a:lnSpc>
                          <a:spcPct val="100000"/>
                        </a:lnSpc>
                        <a:spcBef>
                          <a:spcPts val="0"/>
                        </a:spcBef>
                        <a:spcAft>
                          <a:spcPts val="0"/>
                        </a:spcAft>
                        <a:buClrTx/>
                        <a:buSzTx/>
                        <a:buFont typeface="Arial"/>
                        <a:buChar char="•"/>
                        <a:tabLst/>
                        <a:defRPr/>
                      </a:pPr>
                      <a:r>
                        <a:rPr lang="en-US" sz="1200" dirty="0" smtClean="0">
                          <a:latin typeface="+mn-lt"/>
                        </a:rPr>
                        <a:t>e-Governance related International studies</a:t>
                      </a:r>
                      <a:r>
                        <a:rPr lang="en-US" sz="1200" baseline="0" dirty="0" smtClean="0">
                          <a:latin typeface="+mn-lt"/>
                        </a:rPr>
                        <a:t> and publications(such as </a:t>
                      </a:r>
                      <a:r>
                        <a:rPr lang="en-US" sz="1200" dirty="0" smtClean="0">
                          <a:latin typeface="+mn-lt"/>
                        </a:rPr>
                        <a:t>NASSCOM Reports on Indian IT, World</a:t>
                      </a:r>
                      <a:r>
                        <a:rPr lang="en-US" sz="1200" baseline="0" dirty="0" smtClean="0">
                          <a:latin typeface="+mn-lt"/>
                        </a:rPr>
                        <a:t> Bank e-</a:t>
                      </a:r>
                      <a:r>
                        <a:rPr lang="en-US" sz="1200" baseline="0" dirty="0" err="1" smtClean="0">
                          <a:latin typeface="+mn-lt"/>
                        </a:rPr>
                        <a:t>Gov</a:t>
                      </a:r>
                      <a:r>
                        <a:rPr lang="en-US" sz="1200" baseline="0" dirty="0" smtClean="0">
                          <a:latin typeface="+mn-lt"/>
                        </a:rPr>
                        <a:t> Reports, World Economic Forum e-</a:t>
                      </a:r>
                      <a:r>
                        <a:rPr lang="en-US" sz="1200" baseline="0" dirty="0" err="1" smtClean="0">
                          <a:latin typeface="+mn-lt"/>
                        </a:rPr>
                        <a:t>Gov</a:t>
                      </a:r>
                      <a:r>
                        <a:rPr lang="en-US" sz="1200" baseline="0" dirty="0" smtClean="0">
                          <a:latin typeface="+mn-lt"/>
                        </a:rPr>
                        <a:t> Reports, Global e-Readiness Surveys, e-Participation Surveys, Gartner Hype Cycle)</a:t>
                      </a:r>
                    </a:p>
                  </a:txBody>
                  <a:tcPr/>
                </a:tc>
              </a:tr>
            </a:tbl>
          </a:graphicData>
        </a:graphic>
      </p:graphicFrame>
      <p:sp>
        <p:nvSpPr>
          <p:cNvPr id="2" name="Date Placeholder 1"/>
          <p:cNvSpPr>
            <a:spLocks noGrp="1"/>
          </p:cNvSpPr>
          <p:nvPr>
            <p:ph type="dt" sz="half" idx="10"/>
          </p:nvPr>
        </p:nvSpPr>
        <p:spPr/>
        <p:txBody>
          <a:bodyPr/>
          <a:lstStyle/>
          <a:p>
            <a:fld id="{3A3EFFE7-3947-224E-B30C-D5FF93B3A636}" type="datetime8">
              <a:rPr lang="en-GB" smtClean="0"/>
              <a:pPr/>
              <a:t>13/03/2014 15:41</a:t>
            </a:fld>
            <a:endParaRPr lang="en-US"/>
          </a:p>
        </p:txBody>
      </p:sp>
      <p:sp>
        <p:nvSpPr>
          <p:cNvPr id="6" name="Footer Placeholder 5"/>
          <p:cNvSpPr>
            <a:spLocks noGrp="1"/>
          </p:cNvSpPr>
          <p:nvPr>
            <p:ph type="ftr" sz="quarter" idx="11"/>
          </p:nvPr>
        </p:nvSpPr>
        <p:spPr/>
        <p:txBody>
          <a:bodyPr/>
          <a:lstStyle/>
          <a:p>
            <a:r>
              <a:rPr lang="en-US" smtClean="0"/>
              <a:t>eGCF DRAFT version 0.17</a:t>
            </a:r>
            <a:endParaRPr lang="en-US"/>
          </a:p>
        </p:txBody>
      </p:sp>
      <p:sp>
        <p:nvSpPr>
          <p:cNvPr id="7" name="Slide Number Placeholder 6"/>
          <p:cNvSpPr>
            <a:spLocks noGrp="1"/>
          </p:cNvSpPr>
          <p:nvPr>
            <p:ph type="sldNum" sz="quarter" idx="12"/>
          </p:nvPr>
        </p:nvSpPr>
        <p:spPr/>
        <p:txBody>
          <a:bodyPr/>
          <a:lstStyle/>
          <a:p>
            <a:fld id="{E3EFD1F4-A990-484A-9B18-0972B4C33AF0}" type="slidenum">
              <a:rPr lang="en-US" smtClean="0"/>
              <a:pPr/>
              <a:t>77</a:t>
            </a:fld>
            <a:endParaRPr lang="en-US"/>
          </a:p>
        </p:txBody>
      </p:sp>
    </p:spTree>
    <p:extLst>
      <p:ext uri="{BB962C8B-B14F-4D97-AF65-F5344CB8AC3E}">
        <p14:creationId xmlns:p14="http://schemas.microsoft.com/office/powerpoint/2010/main" xmlns="" val="337572338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entagon 13"/>
          <p:cNvSpPr/>
          <p:nvPr/>
        </p:nvSpPr>
        <p:spPr>
          <a:xfrm>
            <a:off x="294104" y="390545"/>
            <a:ext cx="7808496" cy="410324"/>
          </a:xfrm>
          <a:prstGeom prst="homePlate">
            <a:avLst>
              <a:gd name="adj" fmla="val 29000"/>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2400" dirty="0" smtClean="0"/>
              <a:t>End User (Government Only) Knowledge</a:t>
            </a:r>
          </a:p>
        </p:txBody>
      </p:sp>
      <p:graphicFrame>
        <p:nvGraphicFramePr>
          <p:cNvPr id="7" name="Content Placeholder 4"/>
          <p:cNvGraphicFramePr>
            <a:graphicFrameLocks/>
          </p:cNvGraphicFramePr>
          <p:nvPr>
            <p:extLst>
              <p:ext uri="{D42A27DB-BD31-4B8C-83A1-F6EECF244321}">
                <p14:modId xmlns:p14="http://schemas.microsoft.com/office/powerpoint/2010/main" xmlns="" val="3868278611"/>
              </p:ext>
            </p:extLst>
          </p:nvPr>
        </p:nvGraphicFramePr>
        <p:xfrm>
          <a:off x="945419" y="3462955"/>
          <a:ext cx="2165381" cy="2743200"/>
        </p:xfrm>
        <a:graphic>
          <a:graphicData uri="http://schemas.openxmlformats.org/drawingml/2006/table">
            <a:tbl>
              <a:tblPr firstRow="1" bandRow="1">
                <a:tableStyleId>{10A1B5D5-9B99-4C35-A422-299274C87663}</a:tableStyleId>
              </a:tblPr>
              <a:tblGrid>
                <a:gridCol w="2165381"/>
              </a:tblGrid>
              <a:tr h="370840">
                <a:tc>
                  <a:txBody>
                    <a:bodyPr/>
                    <a:lstStyle/>
                    <a:p>
                      <a:r>
                        <a:rPr lang="en-US" sz="1400" dirty="0" smtClean="0"/>
                        <a:t>Basic Level</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Computer Fundamentals</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Basic Computer Security</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Web</a:t>
                      </a:r>
                      <a:r>
                        <a:rPr lang="en-US" sz="1400" baseline="0" dirty="0" smtClean="0"/>
                        <a:t> Browsing and Communication</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Basic Word Processing </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Basic Spreadsheets</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370840">
                <a:tc>
                  <a:txBody>
                    <a:bodyPr/>
                    <a:lstStyle/>
                    <a:p>
                      <a:r>
                        <a:rPr lang="en-US" sz="1400" dirty="0" smtClean="0"/>
                        <a:t>Basic Presentations</a:t>
                      </a:r>
                      <a:endParaRPr lang="en-US"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xmlns="" val="3312258255"/>
              </p:ext>
            </p:extLst>
          </p:nvPr>
        </p:nvGraphicFramePr>
        <p:xfrm>
          <a:off x="3914725" y="2287034"/>
          <a:ext cx="1988232" cy="2419504"/>
        </p:xfrm>
        <a:graphic>
          <a:graphicData uri="http://schemas.openxmlformats.org/drawingml/2006/table">
            <a:tbl>
              <a:tblPr firstRow="1" bandRow="1">
                <a:tableStyleId>{F5AB1C69-6EDB-4FF4-983F-18BD219EF322}</a:tableStyleId>
              </a:tblPr>
              <a:tblGrid>
                <a:gridCol w="1988232"/>
              </a:tblGrid>
              <a:tr h="340981">
                <a:tc>
                  <a:txBody>
                    <a:bodyPr/>
                    <a:lstStyle/>
                    <a:p>
                      <a:r>
                        <a:rPr lang="en-US" sz="1400" dirty="0" smtClean="0"/>
                        <a:t>Intermediate Level</a:t>
                      </a:r>
                      <a:endParaRPr lang="en-US" sz="1400" dirty="0"/>
                    </a:p>
                  </a:txBody>
                  <a:tcPr/>
                </a:tc>
              </a:tr>
              <a:tr h="347401">
                <a:tc>
                  <a:txBody>
                    <a:bodyPr/>
                    <a:lstStyle/>
                    <a:p>
                      <a:r>
                        <a:rPr lang="en-US" sz="1400" dirty="0" smtClean="0"/>
                        <a:t>Computer Security</a:t>
                      </a:r>
                      <a:endParaRPr lang="en-US" sz="1400" dirty="0"/>
                    </a:p>
                  </a:txBody>
                  <a:tcPr/>
                </a:tc>
              </a:tr>
              <a:tr h="347401">
                <a:tc>
                  <a:txBody>
                    <a:bodyPr/>
                    <a:lstStyle/>
                    <a:p>
                      <a:r>
                        <a:rPr lang="en-US" sz="1400" dirty="0" smtClean="0"/>
                        <a:t>Database Application</a:t>
                      </a:r>
                      <a:endParaRPr lang="en-US" sz="1400" dirty="0"/>
                    </a:p>
                  </a:txBody>
                  <a:tcPr/>
                </a:tc>
              </a:tr>
              <a:tr h="494216">
                <a:tc>
                  <a:txBody>
                    <a:bodyPr/>
                    <a:lstStyle/>
                    <a:p>
                      <a:r>
                        <a:rPr lang="en-US" sz="1400" dirty="0" smtClean="0"/>
                        <a:t>Intermediate Presentation</a:t>
                      </a:r>
                      <a:endParaRPr lang="en-US" sz="1400" dirty="0"/>
                    </a:p>
                  </a:txBody>
                  <a:tcPr/>
                </a:tc>
              </a:tr>
              <a:tr h="347401">
                <a:tc>
                  <a:txBody>
                    <a:bodyPr/>
                    <a:lstStyle/>
                    <a:p>
                      <a:r>
                        <a:rPr lang="en-US" sz="1400" dirty="0" smtClean="0"/>
                        <a:t>Online</a:t>
                      </a:r>
                      <a:r>
                        <a:rPr lang="en-US" sz="1400" baseline="0" dirty="0" smtClean="0"/>
                        <a:t> collaboration</a:t>
                      </a:r>
                      <a:endParaRPr lang="en-US" sz="1400" dirty="0"/>
                    </a:p>
                  </a:txBody>
                  <a:tcPr/>
                </a:tc>
              </a:tr>
              <a:tr h="494216">
                <a:tc>
                  <a:txBody>
                    <a:bodyPr/>
                    <a:lstStyle/>
                    <a:p>
                      <a:r>
                        <a:rPr lang="en-US" sz="1400" dirty="0" smtClean="0"/>
                        <a:t>Intermediate Email Management</a:t>
                      </a:r>
                      <a:endParaRPr lang="en-US" sz="1400"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xmlns="" val="4083905285"/>
              </p:ext>
            </p:extLst>
          </p:nvPr>
        </p:nvGraphicFramePr>
        <p:xfrm>
          <a:off x="6592481" y="1420028"/>
          <a:ext cx="2101471" cy="2519680"/>
        </p:xfrm>
        <a:graphic>
          <a:graphicData uri="http://schemas.openxmlformats.org/drawingml/2006/table">
            <a:tbl>
              <a:tblPr firstRow="1" bandRow="1">
                <a:tableStyleId>{21E4AEA4-8DFA-4A89-87EB-49C32662AFE0}</a:tableStyleId>
              </a:tblPr>
              <a:tblGrid>
                <a:gridCol w="2101471"/>
              </a:tblGrid>
              <a:tr h="370840">
                <a:tc>
                  <a:txBody>
                    <a:bodyPr/>
                    <a:lstStyle/>
                    <a:p>
                      <a:r>
                        <a:rPr lang="en-US" sz="1400" dirty="0" smtClean="0"/>
                        <a:t>Advanced</a:t>
                      </a:r>
                      <a:r>
                        <a:rPr lang="en-US" sz="1400" baseline="0" dirty="0" smtClean="0"/>
                        <a:t> Level</a:t>
                      </a:r>
                      <a:endParaRPr lang="en-US" sz="1400" dirty="0"/>
                    </a:p>
                  </a:txBody>
                  <a:tcPr/>
                </a:tc>
              </a:tr>
              <a:tr h="370840">
                <a:tc>
                  <a:txBody>
                    <a:bodyPr/>
                    <a:lstStyle/>
                    <a:p>
                      <a:r>
                        <a:rPr lang="en-US" sz="1400" dirty="0" smtClean="0"/>
                        <a:t>Advanced Word Processing</a:t>
                      </a:r>
                      <a:endParaRPr lang="en-US" sz="1400" dirty="0"/>
                    </a:p>
                  </a:txBody>
                  <a:tcPr/>
                </a:tc>
              </a:tr>
              <a:tr h="370840">
                <a:tc>
                  <a:txBody>
                    <a:bodyPr/>
                    <a:lstStyle/>
                    <a:p>
                      <a:r>
                        <a:rPr lang="en-US" sz="1400" dirty="0" smtClean="0"/>
                        <a:t>Advanced Spreadsheets</a:t>
                      </a:r>
                      <a:endParaRPr lang="en-US" sz="1400" dirty="0"/>
                    </a:p>
                  </a:txBody>
                  <a:tcPr/>
                </a:tc>
              </a:tr>
              <a:tr h="370840">
                <a:tc>
                  <a:txBody>
                    <a:bodyPr/>
                    <a:lstStyle/>
                    <a:p>
                      <a:r>
                        <a:rPr lang="en-US" sz="1400" dirty="0" smtClean="0"/>
                        <a:t>Advanced Databases</a:t>
                      </a:r>
                      <a:endParaRPr lang="en-US" sz="1400" dirty="0"/>
                    </a:p>
                  </a:txBody>
                  <a:tcPr/>
                </a:tc>
              </a:tr>
              <a:tr h="370840">
                <a:tc>
                  <a:txBody>
                    <a:bodyPr/>
                    <a:lstStyle/>
                    <a:p>
                      <a:r>
                        <a:rPr lang="en-US" sz="1400" dirty="0" smtClean="0"/>
                        <a:t>Advanced Presentation</a:t>
                      </a:r>
                      <a:endParaRPr lang="en-US" sz="1400" dirty="0"/>
                    </a:p>
                  </a:txBody>
                  <a:tcPr/>
                </a:tc>
              </a:tr>
              <a:tr h="370840">
                <a:tc>
                  <a:txBody>
                    <a:bodyPr/>
                    <a:lstStyle/>
                    <a:p>
                      <a:r>
                        <a:rPr lang="en-US" sz="1400" dirty="0" smtClean="0"/>
                        <a:t>Advanced Email Management</a:t>
                      </a:r>
                      <a:endParaRPr lang="en-US" sz="1400" dirty="0"/>
                    </a:p>
                  </a:txBody>
                  <a:tcPr/>
                </a:tc>
              </a:tr>
            </a:tbl>
          </a:graphicData>
        </a:graphic>
      </p:graphicFrame>
      <p:sp>
        <p:nvSpPr>
          <p:cNvPr id="12" name="Down Arrow 11"/>
          <p:cNvSpPr/>
          <p:nvPr/>
        </p:nvSpPr>
        <p:spPr>
          <a:xfrm>
            <a:off x="1631950" y="2532548"/>
            <a:ext cx="596900" cy="840953"/>
          </a:xfrm>
          <a:prstGeom prst="downArrow">
            <a:avLst/>
          </a:prstGeom>
          <a:solidFill>
            <a:srgbClr val="604A7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071013" y="2032000"/>
            <a:ext cx="1823261" cy="3693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dirty="0" smtClean="0"/>
              <a:t>Mandatory for all</a:t>
            </a:r>
            <a:endParaRPr lang="en-US" dirty="0"/>
          </a:p>
        </p:txBody>
      </p:sp>
      <p:sp>
        <p:nvSpPr>
          <p:cNvPr id="10" name="TextBox 9"/>
          <p:cNvSpPr txBox="1"/>
          <p:nvPr/>
        </p:nvSpPr>
        <p:spPr>
          <a:xfrm>
            <a:off x="7249429" y="34867"/>
            <a:ext cx="1706341" cy="307777"/>
          </a:xfrm>
          <a:prstGeom prst="rect">
            <a:avLst/>
          </a:prstGeom>
          <a:solidFill>
            <a:srgbClr val="FFFF00"/>
          </a:solidFill>
        </p:spPr>
        <p:txBody>
          <a:bodyPr wrap="none" rtlCol="0">
            <a:spAutoFit/>
          </a:bodyPr>
          <a:lstStyle/>
          <a:p>
            <a:r>
              <a:rPr lang="en-US" sz="1400" dirty="0" smtClean="0">
                <a:solidFill>
                  <a:srgbClr val="FF0000"/>
                </a:solidFill>
              </a:rPr>
              <a:t>DRAFT for discussion</a:t>
            </a:r>
            <a:endParaRPr lang="en-US" sz="1400" dirty="0">
              <a:solidFill>
                <a:srgbClr val="FF0000"/>
              </a:solidFill>
            </a:endParaRPr>
          </a:p>
        </p:txBody>
      </p:sp>
      <p:sp>
        <p:nvSpPr>
          <p:cNvPr id="2" name="Date Placeholder 1"/>
          <p:cNvSpPr>
            <a:spLocks noGrp="1"/>
          </p:cNvSpPr>
          <p:nvPr>
            <p:ph type="dt" sz="half" idx="10"/>
          </p:nvPr>
        </p:nvSpPr>
        <p:spPr/>
        <p:txBody>
          <a:bodyPr/>
          <a:lstStyle/>
          <a:p>
            <a:fld id="{D0C5F0A7-EB0E-7146-BE0A-F10929605A72}"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78</a:t>
            </a:fld>
            <a:endParaRPr lang="en-US"/>
          </a:p>
        </p:txBody>
      </p:sp>
    </p:spTree>
    <p:extLst>
      <p:ext uri="{BB962C8B-B14F-4D97-AF65-F5344CB8AC3E}">
        <p14:creationId xmlns:p14="http://schemas.microsoft.com/office/powerpoint/2010/main" xmlns="" val="147041754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entagon 13"/>
          <p:cNvSpPr/>
          <p:nvPr/>
        </p:nvSpPr>
        <p:spPr>
          <a:xfrm>
            <a:off x="294104" y="313577"/>
            <a:ext cx="7808496" cy="410324"/>
          </a:xfrm>
          <a:prstGeom prst="homePlate">
            <a:avLst>
              <a:gd name="adj" fmla="val 29000"/>
            </a:avLst>
          </a:prstGeom>
          <a:solidFill>
            <a:schemeClr val="accent4">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r>
              <a:rPr lang="en-US" sz="2400" dirty="0" smtClean="0"/>
              <a:t>End User (Government Only) Knowledge</a:t>
            </a:r>
          </a:p>
        </p:txBody>
      </p:sp>
      <p:graphicFrame>
        <p:nvGraphicFramePr>
          <p:cNvPr id="7" name="Content Placeholder 4"/>
          <p:cNvGraphicFramePr>
            <a:graphicFrameLocks/>
          </p:cNvGraphicFramePr>
          <p:nvPr>
            <p:extLst>
              <p:ext uri="{D42A27DB-BD31-4B8C-83A1-F6EECF244321}">
                <p14:modId xmlns:p14="http://schemas.microsoft.com/office/powerpoint/2010/main" xmlns="" val="913701376"/>
              </p:ext>
            </p:extLst>
          </p:nvPr>
        </p:nvGraphicFramePr>
        <p:xfrm>
          <a:off x="417096" y="1107712"/>
          <a:ext cx="4850062" cy="4869965"/>
        </p:xfrm>
        <a:graphic>
          <a:graphicData uri="http://schemas.openxmlformats.org/drawingml/2006/table">
            <a:tbl>
              <a:tblPr firstRow="1" bandRow="1">
                <a:tableStyleId>{10A1B5D5-9B99-4C35-A422-299274C87663}</a:tableStyleId>
              </a:tblPr>
              <a:tblGrid>
                <a:gridCol w="4850062"/>
              </a:tblGrid>
              <a:tr h="397865">
                <a:tc>
                  <a:txBody>
                    <a:bodyPr/>
                    <a:lstStyle/>
                    <a:p>
                      <a:r>
                        <a:rPr lang="en-US" sz="1200" dirty="0" smtClean="0"/>
                        <a:t>Basic Level</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29493">
                <a:tc>
                  <a:txBody>
                    <a:bodyPr/>
                    <a:lstStyle/>
                    <a:p>
                      <a:r>
                        <a:rPr lang="en-US" sz="1200" b="1" dirty="0" smtClean="0"/>
                        <a:t>Computer Fundamentals:  </a:t>
                      </a:r>
                      <a:r>
                        <a:rPr lang="en-US" sz="1200" dirty="0" smtClean="0"/>
                        <a:t>Concepts relating to the use of computers, basic computer terminologies, file creation and management, networks and data security, health and safety guidelines while using computers.</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29493">
                <a:tc>
                  <a:txBody>
                    <a:bodyPr/>
                    <a:lstStyle/>
                    <a:p>
                      <a:r>
                        <a:rPr lang="en-US" sz="1200" b="1" dirty="0" smtClean="0"/>
                        <a:t>Basic Computer Security:  </a:t>
                      </a:r>
                      <a:r>
                        <a:rPr lang="en-US" sz="1200" dirty="0" smtClean="0"/>
                        <a:t>Basic overview of what is computer security and why it is important, what are various security threats and their potential implications, how to keep personal and professional data safe, and how to be safe online, including secure social media use.</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637701">
                <a:tc>
                  <a:txBody>
                    <a:bodyPr/>
                    <a:lstStyle/>
                    <a:p>
                      <a:r>
                        <a:rPr lang="en-US" sz="1200" b="1" dirty="0" smtClean="0"/>
                        <a:t>Web</a:t>
                      </a:r>
                      <a:r>
                        <a:rPr lang="en-US" sz="1200" b="1" baseline="0" dirty="0" smtClean="0"/>
                        <a:t> Browsing and Communication: </a:t>
                      </a:r>
                      <a:r>
                        <a:rPr lang="en-US" sz="1200" b="0" baseline="0" dirty="0" smtClean="0"/>
                        <a:t>Basic concepts of web browsing, effective information search, online communication and e-mail</a:t>
                      </a:r>
                      <a:endParaRPr lang="en-US" sz="12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29493">
                <a:tc>
                  <a:txBody>
                    <a:bodyPr/>
                    <a:lstStyle/>
                    <a:p>
                      <a:r>
                        <a:rPr lang="en-US" sz="1200" b="1" dirty="0" smtClean="0"/>
                        <a:t>Basic Word Processing:  </a:t>
                      </a:r>
                      <a:r>
                        <a:rPr lang="en-US" sz="1200" b="0" dirty="0" smtClean="0"/>
                        <a:t>B</a:t>
                      </a:r>
                      <a:r>
                        <a:rPr lang="en-US" sz="1200" dirty="0" smtClean="0"/>
                        <a:t>asic skills required to accomplish everyday tasks associated with creating, formatting and finishing word processing documents, such as letters, notes, and other documents.</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29493">
                <a:tc>
                  <a:txBody>
                    <a:bodyPr/>
                    <a:lstStyle/>
                    <a:p>
                      <a:r>
                        <a:rPr lang="en-US" sz="1200" b="1" dirty="0" smtClean="0"/>
                        <a:t>Basic Spreadsheets: </a:t>
                      </a:r>
                      <a:r>
                        <a:rPr lang="en-US" sz="1200" b="0" dirty="0" smtClean="0"/>
                        <a:t>Basic skills required to perform tasks associated with developing, formatting, modifying and using a spreadsheet, to use standard formulas and functions, and to competently create and format graphs or charts.</a:t>
                      </a:r>
                      <a:endParaRPr lang="en-US" sz="12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729493">
                <a:tc>
                  <a:txBody>
                    <a:bodyPr/>
                    <a:lstStyle/>
                    <a:p>
                      <a:r>
                        <a:rPr lang="en-US" sz="1200" b="1" dirty="0" smtClean="0"/>
                        <a:t>Basic Presentations: </a:t>
                      </a:r>
                      <a:r>
                        <a:rPr lang="en-US" sz="1200" b="0" dirty="0" smtClean="0"/>
                        <a:t>Basic skills required to perform tasks associated with creating, formatting, modifying and preparing presentations using different slide layouts for display and printed distribution.</a:t>
                      </a:r>
                      <a:endParaRPr lang="en-US" sz="1200" b="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2" name="Date Placeholder 1"/>
          <p:cNvSpPr>
            <a:spLocks noGrp="1"/>
          </p:cNvSpPr>
          <p:nvPr>
            <p:ph type="dt" sz="half" idx="10"/>
          </p:nvPr>
        </p:nvSpPr>
        <p:spPr/>
        <p:txBody>
          <a:bodyPr/>
          <a:lstStyle/>
          <a:p>
            <a:fld id="{8E947F31-0A5C-724E-83D1-8FE3FF2232E2}" type="datetime8">
              <a:rPr lang="en-GB" smtClean="0"/>
              <a:pPr/>
              <a:t>13/03/2014 15:41</a:t>
            </a:fld>
            <a:endParaRPr lang="en-US"/>
          </a:p>
        </p:txBody>
      </p:sp>
      <p:graphicFrame>
        <p:nvGraphicFramePr>
          <p:cNvPr id="11" name="Table 10"/>
          <p:cNvGraphicFramePr>
            <a:graphicFrameLocks noGrp="1"/>
          </p:cNvGraphicFramePr>
          <p:nvPr>
            <p:extLst>
              <p:ext uri="{D42A27DB-BD31-4B8C-83A1-F6EECF244321}">
                <p14:modId xmlns:p14="http://schemas.microsoft.com/office/powerpoint/2010/main" xmlns="" val="4242844858"/>
              </p:ext>
            </p:extLst>
          </p:nvPr>
        </p:nvGraphicFramePr>
        <p:xfrm>
          <a:off x="5521157" y="1673305"/>
          <a:ext cx="3242661" cy="2172058"/>
        </p:xfrm>
        <a:graphic>
          <a:graphicData uri="http://schemas.openxmlformats.org/drawingml/2006/table">
            <a:tbl>
              <a:tblPr firstRow="1" bandRow="1">
                <a:tableStyleId>{F2DE63D5-997A-4646-A377-4702673A728D}</a:tableStyleId>
              </a:tblPr>
              <a:tblGrid>
                <a:gridCol w="233771"/>
                <a:gridCol w="1638328"/>
                <a:gridCol w="1370562"/>
              </a:tblGrid>
              <a:tr h="349611">
                <a:tc gridSpan="3">
                  <a:txBody>
                    <a:bodyPr/>
                    <a:lstStyle/>
                    <a:p>
                      <a:r>
                        <a:rPr lang="en-US" sz="1200" dirty="0" smtClean="0">
                          <a:latin typeface="+mn-lt"/>
                        </a:rPr>
                        <a:t>Suggested Certifications</a:t>
                      </a:r>
                      <a:r>
                        <a:rPr lang="en-US" sz="1200" baseline="0" dirty="0" smtClean="0">
                          <a:latin typeface="+mn-lt"/>
                        </a:rPr>
                        <a:t> / Courses</a:t>
                      </a:r>
                      <a:endParaRPr lang="en-US" sz="1200"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solidFill>
                      <a:schemeClr val="tx2">
                        <a:lumMod val="60000"/>
                        <a:lumOff val="40000"/>
                      </a:schemeClr>
                    </a:solidFill>
                  </a:tcPr>
                </a:tc>
                <a:tc hMerge="1">
                  <a:txBody>
                    <a:bodyPr/>
                    <a:lstStyle/>
                    <a:p>
                      <a:endParaRPr lang="en-US"/>
                    </a:p>
                  </a:txBody>
                  <a:tcPr/>
                </a:tc>
                <a:tc hMerge="1">
                  <a:txBody>
                    <a:bodyPr/>
                    <a:lstStyle/>
                    <a:p>
                      <a:endParaRPr lang="en-US"/>
                    </a:p>
                  </a:txBody>
                  <a:tcPr/>
                </a:tc>
              </a:tr>
              <a:tr h="328927">
                <a:tc gridSpan="3">
                  <a:txBody>
                    <a:bodyPr/>
                    <a:lstStyle/>
                    <a:p>
                      <a:pPr lvl="0" algn="ctr">
                        <a:lnSpc>
                          <a:spcPct val="115000"/>
                        </a:lnSpc>
                        <a:spcAft>
                          <a:spcPts val="0"/>
                        </a:spcAft>
                      </a:pPr>
                      <a:r>
                        <a:rPr lang="en-GB" sz="1200" b="1" dirty="0" smtClean="0">
                          <a:effectLst/>
                          <a:latin typeface="+mn-lt"/>
                          <a:ea typeface="Calibri"/>
                          <a:cs typeface="Times New Roman"/>
                        </a:rPr>
                        <a:t>Primary</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r>
              <a:tr h="379483">
                <a:tc>
                  <a:txBody>
                    <a:bodyPr/>
                    <a:lstStyle/>
                    <a:p>
                      <a:pPr algn="ctr">
                        <a:lnSpc>
                          <a:spcPct val="115000"/>
                        </a:lnSpc>
                        <a:spcAft>
                          <a:spcPts val="0"/>
                        </a:spcAft>
                      </a:pPr>
                      <a:r>
                        <a:rPr lang="en-GB" sz="1200" b="1" dirty="0" smtClean="0">
                          <a:effectLst/>
                          <a:latin typeface="+mn-lt"/>
                          <a:ea typeface="Calibri"/>
                          <a:cs typeface="Times New Roman"/>
                        </a:rPr>
                        <a:t>SN</a:t>
                      </a:r>
                      <a:endParaRPr lang="en-GB" sz="1200" b="1"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latin typeface="+mn-lt"/>
                        </a:rPr>
                        <a:t> Name</a:t>
                      </a:r>
                      <a:endParaRPr lang="en-US" sz="1200" b="1" dirty="0">
                        <a:latin typeface="+mn-lt"/>
                      </a:endParaRPr>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200" b="1" dirty="0" smtClean="0"/>
                        <a:t>Indicative list of Bodies</a:t>
                      </a:r>
                      <a:endParaRPr lang="en-US" sz="1200" b="1"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400" dirty="0" smtClean="0">
                          <a:effectLst/>
                          <a:latin typeface="+mn-lt"/>
                          <a:ea typeface="Calibri"/>
                          <a:cs typeface="Times New Roman"/>
                        </a:rPr>
                        <a:t>01</a:t>
                      </a:r>
                      <a:endParaRPr lang="en-GB" sz="14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Basic Computer</a:t>
                      </a:r>
                      <a:r>
                        <a:rPr lang="en-US" sz="1400" baseline="0" dirty="0" smtClean="0"/>
                        <a:t> Courses (BCC)</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NIELET</a:t>
                      </a:r>
                      <a:endParaRPr lang="en-US" sz="1400" dirty="0"/>
                    </a:p>
                  </a:txBody>
                  <a:tcPr>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r h="349611">
                <a:tc>
                  <a:txBody>
                    <a:bodyPr/>
                    <a:lstStyle/>
                    <a:p>
                      <a:pPr algn="ctr">
                        <a:lnSpc>
                          <a:spcPct val="115000"/>
                        </a:lnSpc>
                        <a:spcAft>
                          <a:spcPts val="0"/>
                        </a:spcAft>
                      </a:pPr>
                      <a:r>
                        <a:rPr lang="en-GB" sz="1200" dirty="0" smtClean="0">
                          <a:effectLst/>
                          <a:latin typeface="+mn-lt"/>
                          <a:ea typeface="Calibri"/>
                          <a:cs typeface="Times New Roman"/>
                        </a:rPr>
                        <a:t>02</a:t>
                      </a:r>
                      <a:endParaRPr lang="en-GB" sz="1200" dirty="0">
                        <a:effectLst/>
                        <a:latin typeface="+mn-lt"/>
                        <a:ea typeface="Calibri"/>
                        <a:cs typeface="Times New Roman"/>
                      </a:endParaRPr>
                    </a:p>
                  </a:txBody>
                  <a:tcPr marL="0" marR="0" marT="0" marB="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Course on Computer Concepts (CCC)</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c>
                  <a:txBody>
                    <a:bodyPr/>
                    <a:lstStyle/>
                    <a:p>
                      <a:r>
                        <a:rPr lang="en-US" sz="1400" dirty="0" smtClean="0"/>
                        <a:t>NIELET</a:t>
                      </a:r>
                      <a:endParaRPr lang="en-US" sz="1400" dirty="0"/>
                    </a:p>
                  </a:txBody>
                  <a:tcPr marL="68580" marR="68580">
                    <a:lnL w="12700" cap="flat" cmpd="sng" algn="ctr">
                      <a:solidFill>
                        <a:srgbClr val="558ED5"/>
                      </a:solidFill>
                      <a:prstDash val="solid"/>
                      <a:round/>
                      <a:headEnd type="none" w="med" len="med"/>
                      <a:tailEnd type="none" w="med" len="med"/>
                    </a:lnL>
                    <a:lnR w="12700" cap="flat" cmpd="sng" algn="ctr">
                      <a:solidFill>
                        <a:srgbClr val="558ED5"/>
                      </a:solidFill>
                      <a:prstDash val="solid"/>
                      <a:round/>
                      <a:headEnd type="none" w="med" len="med"/>
                      <a:tailEnd type="none" w="med" len="med"/>
                    </a:lnR>
                    <a:lnT w="12700" cap="flat" cmpd="sng" algn="ctr">
                      <a:solidFill>
                        <a:srgbClr val="558ED5"/>
                      </a:solidFill>
                      <a:prstDash val="solid"/>
                      <a:round/>
                      <a:headEnd type="none" w="med" len="med"/>
                      <a:tailEnd type="none" w="med" len="med"/>
                    </a:lnT>
                    <a:lnB w="12700" cap="flat" cmpd="sng" algn="ctr">
                      <a:solidFill>
                        <a:srgbClr val="558ED5"/>
                      </a:solidFill>
                      <a:prstDash val="solid"/>
                      <a:round/>
                      <a:headEnd type="none" w="med" len="med"/>
                      <a:tailEnd type="none" w="med" len="med"/>
                    </a:lnB>
                    <a:noFill/>
                  </a:tcPr>
                </a:tc>
              </a:tr>
            </a:tbl>
          </a:graphicData>
        </a:graphic>
      </p:graphicFrame>
      <p:sp>
        <p:nvSpPr>
          <p:cNvPr id="4" name="Footer Placeholder 3"/>
          <p:cNvSpPr>
            <a:spLocks noGrp="1"/>
          </p:cNvSpPr>
          <p:nvPr>
            <p:ph type="ftr" sz="quarter" idx="11"/>
          </p:nvPr>
        </p:nvSpPr>
        <p:spPr/>
        <p:txBody>
          <a:bodyPr/>
          <a:lstStyle/>
          <a:p>
            <a:r>
              <a:rPr lang="en-US" smtClean="0"/>
              <a:t>eGCF DRAFT version 0.17</a:t>
            </a:r>
            <a:endParaRPr lang="en-US"/>
          </a:p>
        </p:txBody>
      </p:sp>
      <p:sp>
        <p:nvSpPr>
          <p:cNvPr id="8" name="Slide Number Placeholder 7"/>
          <p:cNvSpPr>
            <a:spLocks noGrp="1"/>
          </p:cNvSpPr>
          <p:nvPr>
            <p:ph type="sldNum" sz="quarter" idx="12"/>
          </p:nvPr>
        </p:nvSpPr>
        <p:spPr/>
        <p:txBody>
          <a:bodyPr/>
          <a:lstStyle/>
          <a:p>
            <a:fld id="{E3EFD1F4-A990-484A-9B18-0972B4C33AF0}" type="slidenum">
              <a:rPr lang="en-US" smtClean="0"/>
              <a:pPr/>
              <a:t>79</a:t>
            </a:fld>
            <a:endParaRPr lang="en-US"/>
          </a:p>
        </p:txBody>
      </p:sp>
    </p:spTree>
    <p:extLst>
      <p:ext uri="{BB962C8B-B14F-4D97-AF65-F5344CB8AC3E}">
        <p14:creationId xmlns:p14="http://schemas.microsoft.com/office/powerpoint/2010/main" xmlns="" val="3648753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74"/>
          <p:cNvGrpSpPr/>
          <p:nvPr/>
        </p:nvGrpSpPr>
        <p:grpSpPr>
          <a:xfrm>
            <a:off x="38487" y="602899"/>
            <a:ext cx="8998612" cy="558811"/>
            <a:chOff x="38487" y="512192"/>
            <a:chExt cx="8998612" cy="775852"/>
          </a:xfrm>
        </p:grpSpPr>
        <p:sp>
          <p:nvSpPr>
            <p:cNvPr id="14" name="Pentagon 13"/>
            <p:cNvSpPr/>
            <p:nvPr/>
          </p:nvSpPr>
          <p:spPr>
            <a:xfrm>
              <a:off x="38487" y="514175"/>
              <a:ext cx="1193114" cy="766553"/>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err="1" smtClean="0"/>
                <a:t>eGov</a:t>
              </a:r>
              <a:r>
                <a:rPr lang="en-US" sz="1100" dirty="0" smtClean="0"/>
                <a:t> Strategy Development</a:t>
              </a:r>
            </a:p>
          </p:txBody>
        </p:sp>
        <p:sp>
          <p:nvSpPr>
            <p:cNvPr id="15" name="Pentagon 14"/>
            <p:cNvSpPr/>
            <p:nvPr/>
          </p:nvSpPr>
          <p:spPr>
            <a:xfrm>
              <a:off x="1271118" y="514175"/>
              <a:ext cx="1044855" cy="766553"/>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smtClean="0"/>
                <a:t>Current State Assessment</a:t>
              </a:r>
            </a:p>
          </p:txBody>
        </p:sp>
        <p:sp>
          <p:nvSpPr>
            <p:cNvPr id="16" name="Pentagon 15"/>
            <p:cNvSpPr/>
            <p:nvPr/>
          </p:nvSpPr>
          <p:spPr>
            <a:xfrm>
              <a:off x="2359544" y="521492"/>
              <a:ext cx="937558" cy="766552"/>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smtClean="0"/>
                <a:t>Future State Definition</a:t>
              </a:r>
            </a:p>
          </p:txBody>
        </p:sp>
        <p:sp>
          <p:nvSpPr>
            <p:cNvPr id="17" name="Pentagon 16"/>
            <p:cNvSpPr/>
            <p:nvPr/>
          </p:nvSpPr>
          <p:spPr>
            <a:xfrm>
              <a:off x="3351051" y="512193"/>
              <a:ext cx="1029867" cy="766552"/>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err="1" smtClean="0"/>
                <a:t>Impl</a:t>
              </a:r>
              <a:r>
                <a:rPr lang="en-US" sz="1100" dirty="0" smtClean="0"/>
                <a:t> Approach and Sourcing</a:t>
              </a:r>
            </a:p>
          </p:txBody>
        </p:sp>
        <p:sp>
          <p:nvSpPr>
            <p:cNvPr id="18" name="Pentagon 17"/>
            <p:cNvSpPr/>
            <p:nvPr/>
          </p:nvSpPr>
          <p:spPr>
            <a:xfrm>
              <a:off x="4435365" y="514175"/>
              <a:ext cx="2582198" cy="764569"/>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smtClean="0"/>
                <a:t>Develop and Implement System</a:t>
              </a:r>
            </a:p>
          </p:txBody>
        </p:sp>
        <p:sp>
          <p:nvSpPr>
            <p:cNvPr id="19" name="Pentagon 18"/>
            <p:cNvSpPr/>
            <p:nvPr/>
          </p:nvSpPr>
          <p:spPr>
            <a:xfrm>
              <a:off x="7017563" y="512192"/>
              <a:ext cx="2019536" cy="766551"/>
            </a:xfrm>
            <a:prstGeom prst="homePlate">
              <a:avLst>
                <a:gd name="adj" fmla="val 29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sz="1100" dirty="0" smtClean="0"/>
                <a:t>Operate and Sustain</a:t>
              </a:r>
            </a:p>
          </p:txBody>
        </p:sp>
      </p:grpSp>
      <p:sp>
        <p:nvSpPr>
          <p:cNvPr id="20" name="Rectangle 19"/>
          <p:cNvSpPr/>
          <p:nvPr/>
        </p:nvSpPr>
        <p:spPr>
          <a:xfrm>
            <a:off x="58941" y="1332041"/>
            <a:ext cx="8978157" cy="246088"/>
          </a:xfrm>
          <a:prstGeom prst="rect">
            <a:avLst/>
          </a:prstGeom>
          <a:gradFill flip="none" rotWithShape="1">
            <a:gsLst>
              <a:gs pos="52000">
                <a:schemeClr val="accent2">
                  <a:lumMod val="75000"/>
                </a:schemeClr>
              </a:gs>
              <a:gs pos="62000">
                <a:schemeClr val="accent2">
                  <a:lumMod val="75000"/>
                  <a:alpha val="30000"/>
                </a:schemeClr>
              </a:gs>
            </a:gsLst>
            <a:lin ang="0" scaled="1"/>
            <a:tileRect/>
          </a:gradFill>
          <a:ln>
            <a:solidFill>
              <a:schemeClr val="accent2">
                <a:lumMod val="75000"/>
              </a:schemeClr>
            </a:solidFill>
          </a:ln>
          <a:effectLst>
            <a:outerShdw blurRad="40000" dist="23000" dir="546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Leader (LEAD)</a:t>
            </a:r>
            <a:endParaRPr lang="en-US" dirty="0"/>
          </a:p>
        </p:txBody>
      </p:sp>
      <p:sp>
        <p:nvSpPr>
          <p:cNvPr id="24" name="TextBox 23"/>
          <p:cNvSpPr txBox="1"/>
          <p:nvPr/>
        </p:nvSpPr>
        <p:spPr>
          <a:xfrm>
            <a:off x="2392947" y="55966"/>
            <a:ext cx="4903907" cy="369332"/>
          </a:xfrm>
          <a:prstGeom prst="rect">
            <a:avLst/>
          </a:prstGeom>
          <a:noFill/>
        </p:spPr>
        <p:txBody>
          <a:bodyPr wrap="none" rtlCol="0">
            <a:spAutoFit/>
          </a:bodyPr>
          <a:lstStyle/>
          <a:p>
            <a:r>
              <a:rPr lang="en-US" b="1" dirty="0" smtClean="0"/>
              <a:t>e-</a:t>
            </a:r>
            <a:r>
              <a:rPr lang="en-US" b="1" dirty="0" err="1" smtClean="0"/>
              <a:t>Gov</a:t>
            </a:r>
            <a:r>
              <a:rPr lang="en-US" b="1" dirty="0" smtClean="0"/>
              <a:t> Lifecycle Mapping with e-</a:t>
            </a:r>
            <a:r>
              <a:rPr lang="en-US" b="1" dirty="0" err="1" smtClean="0"/>
              <a:t>Gov</a:t>
            </a:r>
            <a:r>
              <a:rPr lang="en-US" b="1" dirty="0" smtClean="0"/>
              <a:t> Job Profiles*</a:t>
            </a:r>
            <a:endParaRPr lang="en-US" b="1" dirty="0"/>
          </a:p>
        </p:txBody>
      </p:sp>
      <p:sp>
        <p:nvSpPr>
          <p:cNvPr id="25" name="Rectangle 24"/>
          <p:cNvSpPr/>
          <p:nvPr/>
        </p:nvSpPr>
        <p:spPr>
          <a:xfrm>
            <a:off x="63182" y="1626105"/>
            <a:ext cx="8973916" cy="246088"/>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Chief Information Officer (CIO)</a:t>
            </a:r>
            <a:endParaRPr lang="en-US" dirty="0"/>
          </a:p>
        </p:txBody>
      </p:sp>
      <p:sp>
        <p:nvSpPr>
          <p:cNvPr id="27" name="Rectangle 26"/>
          <p:cNvSpPr/>
          <p:nvPr/>
        </p:nvSpPr>
        <p:spPr>
          <a:xfrm>
            <a:off x="53257" y="1911235"/>
            <a:ext cx="8983841" cy="249655"/>
          </a:xfrm>
          <a:prstGeom prst="rect">
            <a:avLst/>
          </a:prstGeom>
          <a:gradFill flip="none" rotWithShape="1">
            <a:gsLst>
              <a:gs pos="30000">
                <a:schemeClr val="accent2">
                  <a:lumMod val="75000"/>
                  <a:alpha val="30000"/>
                </a:schemeClr>
              </a:gs>
              <a:gs pos="37000">
                <a:schemeClr val="accent2">
                  <a:lumMod val="75000"/>
                </a:schemeClr>
              </a:gs>
            </a:gsLst>
            <a:lin ang="0" scaled="1"/>
            <a:tileRect/>
          </a:gra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Chief Technology Officer (CTO)</a:t>
            </a:r>
            <a:endParaRPr lang="en-US" dirty="0"/>
          </a:p>
        </p:txBody>
      </p:sp>
      <p:sp>
        <p:nvSpPr>
          <p:cNvPr id="29" name="Rectangle 28"/>
          <p:cNvSpPr/>
          <p:nvPr/>
        </p:nvSpPr>
        <p:spPr>
          <a:xfrm>
            <a:off x="1230621" y="3588245"/>
            <a:ext cx="6830775" cy="223716"/>
          </a:xfrm>
          <a:prstGeom prst="rect">
            <a:avLst/>
          </a:prstGeom>
          <a:solidFill>
            <a:schemeClr val="accent2">
              <a:lumMod val="75000"/>
            </a:schemeClr>
          </a:solidFill>
          <a:ln>
            <a:solidFill>
              <a:srgbClr val="953735"/>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Project Support Coordinator (PSC)</a:t>
            </a:r>
          </a:p>
        </p:txBody>
      </p:sp>
      <p:sp>
        <p:nvSpPr>
          <p:cNvPr id="30" name="Rectangle 29"/>
          <p:cNvSpPr/>
          <p:nvPr/>
        </p:nvSpPr>
        <p:spPr>
          <a:xfrm>
            <a:off x="1230621" y="2486497"/>
            <a:ext cx="6830776" cy="223716"/>
          </a:xfrm>
          <a:prstGeom prst="rect">
            <a:avLst/>
          </a:prstGeom>
          <a:solidFill>
            <a:schemeClr val="accent2">
              <a:lumMod val="75000"/>
            </a:schemeClr>
          </a:solidFill>
          <a:ln>
            <a:solidFill>
              <a:srgbClr val="953735"/>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1400" dirty="0" smtClean="0"/>
              <a:t>Domain Expert (DE)</a:t>
            </a:r>
            <a:endParaRPr lang="en-US" dirty="0"/>
          </a:p>
        </p:txBody>
      </p:sp>
      <p:sp>
        <p:nvSpPr>
          <p:cNvPr id="31" name="Rectangle 30"/>
          <p:cNvSpPr/>
          <p:nvPr/>
        </p:nvSpPr>
        <p:spPr>
          <a:xfrm>
            <a:off x="2315973" y="2753014"/>
            <a:ext cx="6721125" cy="223716"/>
          </a:xfrm>
          <a:prstGeom prst="rect">
            <a:avLst/>
          </a:prstGeom>
          <a:gradFill flip="none" rotWithShape="1">
            <a:gsLst>
              <a:gs pos="70000">
                <a:schemeClr val="accent2">
                  <a:lumMod val="75000"/>
                </a:schemeClr>
              </a:gs>
              <a:gs pos="83000">
                <a:schemeClr val="accent2">
                  <a:lumMod val="75000"/>
                  <a:alpha val="30000"/>
                </a:schemeClr>
              </a:gs>
            </a:gsLst>
            <a:lin ang="10440000" scaled="0"/>
            <a:tileRect/>
          </a:gra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Information Security Manager (ISM)</a:t>
            </a:r>
            <a:endParaRPr lang="en-US" dirty="0"/>
          </a:p>
        </p:txBody>
      </p:sp>
      <p:sp>
        <p:nvSpPr>
          <p:cNvPr id="32" name="Rectangle 31"/>
          <p:cNvSpPr/>
          <p:nvPr/>
        </p:nvSpPr>
        <p:spPr>
          <a:xfrm>
            <a:off x="2314945" y="3023442"/>
            <a:ext cx="5882903" cy="223716"/>
          </a:xfrm>
          <a:prstGeom prst="rect">
            <a:avLst/>
          </a:prstGeom>
          <a:solidFill>
            <a:schemeClr val="accent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sz="1400" dirty="0" smtClean="0"/>
              <a:t>Citizen Engagement Manager (CEM)</a:t>
            </a:r>
            <a:endParaRPr lang="en-US" dirty="0"/>
          </a:p>
        </p:txBody>
      </p:sp>
      <p:sp>
        <p:nvSpPr>
          <p:cNvPr id="33" name="Rectangle 32"/>
          <p:cNvSpPr/>
          <p:nvPr/>
        </p:nvSpPr>
        <p:spPr>
          <a:xfrm>
            <a:off x="6283158" y="4403474"/>
            <a:ext cx="2625561" cy="223716"/>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Service Manager (SM)</a:t>
            </a:r>
          </a:p>
        </p:txBody>
      </p:sp>
      <p:sp>
        <p:nvSpPr>
          <p:cNvPr id="35" name="Rectangle 34"/>
          <p:cNvSpPr/>
          <p:nvPr/>
        </p:nvSpPr>
        <p:spPr>
          <a:xfrm>
            <a:off x="4357731" y="5212752"/>
            <a:ext cx="4679365" cy="203378"/>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Programmer / </a:t>
            </a:r>
            <a:r>
              <a:rPr lang="en-US" sz="1400" dirty="0" smtClean="0"/>
              <a:t>Developer / Web Designer</a:t>
            </a:r>
            <a:endParaRPr lang="en-US" sz="1400" dirty="0"/>
          </a:p>
        </p:txBody>
      </p:sp>
      <p:sp>
        <p:nvSpPr>
          <p:cNvPr id="36" name="Rectangle 35"/>
          <p:cNvSpPr/>
          <p:nvPr/>
        </p:nvSpPr>
        <p:spPr>
          <a:xfrm>
            <a:off x="4357732" y="5441786"/>
            <a:ext cx="4679368" cy="219769"/>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Technical Support Manager (TSM)</a:t>
            </a:r>
          </a:p>
        </p:txBody>
      </p:sp>
      <p:sp>
        <p:nvSpPr>
          <p:cNvPr id="37" name="Rectangle 36"/>
          <p:cNvSpPr/>
          <p:nvPr/>
        </p:nvSpPr>
        <p:spPr>
          <a:xfrm>
            <a:off x="2315973" y="4150956"/>
            <a:ext cx="4701590" cy="223716"/>
          </a:xfrm>
          <a:prstGeom prst="rect">
            <a:avLst/>
          </a:prstGeom>
          <a:gradFill flip="none" rotWithShape="1">
            <a:gsLst>
              <a:gs pos="81000">
                <a:srgbClr val="003C00"/>
              </a:gs>
              <a:gs pos="91000">
                <a:srgbClr val="003C00">
                  <a:alpha val="30000"/>
                </a:srgbClr>
              </a:gs>
            </a:gsLst>
            <a:lin ang="9300000" scaled="0"/>
            <a:tileRect/>
          </a:gradFill>
          <a:ln>
            <a:solidFill>
              <a:srgbClr val="003C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Technical Architect (AR)</a:t>
            </a:r>
            <a:endParaRPr lang="en-US" dirty="0"/>
          </a:p>
        </p:txBody>
      </p:sp>
      <p:sp>
        <p:nvSpPr>
          <p:cNvPr id="39" name="Rectangle 38"/>
          <p:cNvSpPr/>
          <p:nvPr/>
        </p:nvSpPr>
        <p:spPr>
          <a:xfrm>
            <a:off x="1230622" y="3307983"/>
            <a:ext cx="7806476" cy="223716"/>
          </a:xfrm>
          <a:prstGeom prst="rect">
            <a:avLst/>
          </a:prstGeom>
          <a:gradFill flip="none" rotWithShape="1">
            <a:gsLst>
              <a:gs pos="70000">
                <a:schemeClr val="accent2">
                  <a:lumMod val="75000"/>
                </a:schemeClr>
              </a:gs>
              <a:gs pos="83000">
                <a:schemeClr val="accent2">
                  <a:lumMod val="75000"/>
                  <a:alpha val="30000"/>
                </a:schemeClr>
              </a:gs>
            </a:gsLst>
            <a:lin ang="10440000" scaled="0"/>
            <a:tileRect/>
          </a:gra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Commercial Manager (</a:t>
            </a:r>
            <a:r>
              <a:rPr lang="en-US" sz="1400" dirty="0" err="1"/>
              <a:t>ComM</a:t>
            </a:r>
            <a:r>
              <a:rPr lang="en-US" sz="1400" dirty="0"/>
              <a:t>)</a:t>
            </a:r>
          </a:p>
        </p:txBody>
      </p:sp>
      <p:sp>
        <p:nvSpPr>
          <p:cNvPr id="40" name="Rectangle 39"/>
          <p:cNvSpPr/>
          <p:nvPr/>
        </p:nvSpPr>
        <p:spPr>
          <a:xfrm>
            <a:off x="5446745" y="4943402"/>
            <a:ext cx="2956369" cy="223716"/>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Content Manager </a:t>
            </a:r>
            <a:r>
              <a:rPr lang="en-US" sz="1400" dirty="0"/>
              <a:t>(</a:t>
            </a:r>
            <a:r>
              <a:rPr lang="en-US" sz="1400" dirty="0" err="1"/>
              <a:t>CoM</a:t>
            </a:r>
            <a:r>
              <a:rPr lang="en-US" sz="1400" dirty="0"/>
              <a:t>)</a:t>
            </a:r>
          </a:p>
        </p:txBody>
      </p:sp>
      <p:sp>
        <p:nvSpPr>
          <p:cNvPr id="41" name="Rectangle 40"/>
          <p:cNvSpPr/>
          <p:nvPr/>
        </p:nvSpPr>
        <p:spPr>
          <a:xfrm>
            <a:off x="2315974" y="4671056"/>
            <a:ext cx="6087141" cy="230686"/>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Testing and Quality Manager (TQM)</a:t>
            </a:r>
          </a:p>
        </p:txBody>
      </p:sp>
      <p:sp>
        <p:nvSpPr>
          <p:cNvPr id="42" name="Rectangle 41"/>
          <p:cNvSpPr/>
          <p:nvPr/>
        </p:nvSpPr>
        <p:spPr>
          <a:xfrm>
            <a:off x="561474" y="3856710"/>
            <a:ext cx="8475624" cy="236922"/>
          </a:xfrm>
          <a:prstGeom prst="rect">
            <a:avLst/>
          </a:prstGeom>
          <a:gradFill flip="none" rotWithShape="1">
            <a:gsLst>
              <a:gs pos="84000">
                <a:schemeClr val="accent2">
                  <a:lumMod val="75000"/>
                </a:schemeClr>
              </a:gs>
              <a:gs pos="90000">
                <a:schemeClr val="accent2">
                  <a:lumMod val="75000"/>
                  <a:alpha val="30000"/>
                </a:schemeClr>
              </a:gs>
            </a:gsLst>
            <a:lin ang="9360000" scaled="0"/>
            <a:tileRect/>
          </a:gradFill>
          <a:ln>
            <a:solidFill>
              <a:srgbClr val="953735"/>
            </a:solid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sz="1400" dirty="0"/>
              <a:t>Change Manager and Training (CTM)</a:t>
            </a:r>
          </a:p>
        </p:txBody>
      </p:sp>
      <p:cxnSp>
        <p:nvCxnSpPr>
          <p:cNvPr id="44" name="Straight Connector 43"/>
          <p:cNvCxnSpPr>
            <a:stCxn id="14" idx="3"/>
          </p:cNvCxnSpPr>
          <p:nvPr/>
        </p:nvCxnSpPr>
        <p:spPr>
          <a:xfrm>
            <a:off x="1231601" y="880384"/>
            <a:ext cx="0" cy="5471371"/>
          </a:xfrm>
          <a:prstGeom prst="line">
            <a:avLst/>
          </a:prstGeom>
          <a:ln w="3175" cmpd="sng">
            <a:solidFill>
              <a:schemeClr val="tx2">
                <a:lumMod val="20000"/>
                <a:lumOff val="80000"/>
              </a:schemeClr>
            </a:solidFill>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a:stCxn id="15" idx="3"/>
          </p:cNvCxnSpPr>
          <p:nvPr/>
        </p:nvCxnSpPr>
        <p:spPr>
          <a:xfrm flipH="1">
            <a:off x="2314945" y="880384"/>
            <a:ext cx="1028" cy="5485912"/>
          </a:xfrm>
          <a:prstGeom prst="line">
            <a:avLst/>
          </a:prstGeom>
          <a:ln w="3175" cmpd="sng">
            <a:solidFill>
              <a:schemeClr val="tx2">
                <a:lumMod val="20000"/>
                <a:lumOff val="80000"/>
              </a:schemeClr>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a:stCxn id="16" idx="3"/>
          </p:cNvCxnSpPr>
          <p:nvPr/>
        </p:nvCxnSpPr>
        <p:spPr>
          <a:xfrm>
            <a:off x="3297102" y="885654"/>
            <a:ext cx="0" cy="5443308"/>
          </a:xfrm>
          <a:prstGeom prst="line">
            <a:avLst/>
          </a:prstGeom>
          <a:ln w="3175" cmpd="sng">
            <a:solidFill>
              <a:srgbClr val="C6D9F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17" idx="3"/>
          </p:cNvCxnSpPr>
          <p:nvPr/>
        </p:nvCxnSpPr>
        <p:spPr>
          <a:xfrm>
            <a:off x="4380918" y="878957"/>
            <a:ext cx="0" cy="5472798"/>
          </a:xfrm>
          <a:prstGeom prst="line">
            <a:avLst/>
          </a:prstGeom>
          <a:ln w="3175" cmpd="sng">
            <a:solidFill>
              <a:srgbClr val="C6D9F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p:cNvCxnSpPr>
            <a:stCxn id="19" idx="1"/>
          </p:cNvCxnSpPr>
          <p:nvPr/>
        </p:nvCxnSpPr>
        <p:spPr>
          <a:xfrm>
            <a:off x="7017563" y="878955"/>
            <a:ext cx="0" cy="5594969"/>
          </a:xfrm>
          <a:prstGeom prst="line">
            <a:avLst/>
          </a:prstGeom>
          <a:ln w="3175" cmpd="sng">
            <a:solidFill>
              <a:srgbClr val="C6D9F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a:stCxn id="19" idx="3"/>
          </p:cNvCxnSpPr>
          <p:nvPr/>
        </p:nvCxnSpPr>
        <p:spPr>
          <a:xfrm>
            <a:off x="9037099" y="878955"/>
            <a:ext cx="0" cy="5450007"/>
          </a:xfrm>
          <a:prstGeom prst="line">
            <a:avLst/>
          </a:prstGeom>
          <a:ln w="3175" cmpd="sng">
            <a:solidFill>
              <a:srgbClr val="C6D9F1"/>
            </a:solidFill>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6015772" y="5691342"/>
            <a:ext cx="3021324" cy="203378"/>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Network Support Engineer (NSE)</a:t>
            </a:r>
          </a:p>
        </p:txBody>
      </p:sp>
      <p:sp>
        <p:nvSpPr>
          <p:cNvPr id="47" name="Rectangle 46"/>
          <p:cNvSpPr/>
          <p:nvPr/>
        </p:nvSpPr>
        <p:spPr>
          <a:xfrm>
            <a:off x="1231601" y="2207316"/>
            <a:ext cx="6829795" cy="223716"/>
          </a:xfrm>
          <a:prstGeom prst="rect">
            <a:avLst/>
          </a:prstGeom>
          <a:solidFill>
            <a:schemeClr val="accent2">
              <a:lumMod val="75000"/>
            </a:schemeClr>
          </a:solidFill>
          <a:ln>
            <a:solidFill>
              <a:srgbClr val="953735"/>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Project Manager (PM)</a:t>
            </a:r>
            <a:endParaRPr lang="en-US" dirty="0"/>
          </a:p>
        </p:txBody>
      </p:sp>
      <p:sp>
        <p:nvSpPr>
          <p:cNvPr id="55" name="TextBox 54"/>
          <p:cNvSpPr txBox="1"/>
          <p:nvPr/>
        </p:nvSpPr>
        <p:spPr>
          <a:xfrm>
            <a:off x="7960099" y="120749"/>
            <a:ext cx="1077000" cy="307777"/>
          </a:xfrm>
          <a:prstGeom prst="rect">
            <a:avLst/>
          </a:prstGeom>
          <a:solidFill>
            <a:srgbClr val="FFFF00"/>
          </a:solidFill>
        </p:spPr>
        <p:txBody>
          <a:bodyPr wrap="none" rtlCol="0">
            <a:spAutoFit/>
          </a:bodyPr>
          <a:lstStyle/>
          <a:p>
            <a:r>
              <a:rPr lang="en-US" sz="1400" dirty="0">
                <a:solidFill>
                  <a:srgbClr val="FF0000"/>
                </a:solidFill>
              </a:rPr>
              <a:t>v</a:t>
            </a:r>
            <a:r>
              <a:rPr lang="en-US" sz="1400" dirty="0" smtClean="0">
                <a:solidFill>
                  <a:srgbClr val="FF0000"/>
                </a:solidFill>
              </a:rPr>
              <a:t>ersion 0.17</a:t>
            </a:r>
            <a:endParaRPr lang="en-US" sz="1400" dirty="0">
              <a:solidFill>
                <a:srgbClr val="FF0000"/>
              </a:solidFill>
            </a:endParaRPr>
          </a:p>
        </p:txBody>
      </p:sp>
      <p:sp>
        <p:nvSpPr>
          <p:cNvPr id="56" name="TextBox 55"/>
          <p:cNvSpPr txBox="1"/>
          <p:nvPr/>
        </p:nvSpPr>
        <p:spPr>
          <a:xfrm>
            <a:off x="98555" y="117521"/>
            <a:ext cx="1703736" cy="307777"/>
          </a:xfrm>
          <a:prstGeom prst="rect">
            <a:avLst/>
          </a:prstGeom>
          <a:solidFill>
            <a:srgbClr val="FFFF00"/>
          </a:solidFill>
        </p:spPr>
        <p:txBody>
          <a:bodyPr wrap="none" rtlCol="0">
            <a:spAutoFit/>
          </a:bodyPr>
          <a:lstStyle/>
          <a:p>
            <a:r>
              <a:rPr lang="en-US" sz="1400" dirty="0" smtClean="0">
                <a:solidFill>
                  <a:srgbClr val="FF0000"/>
                </a:solidFill>
              </a:rPr>
              <a:t>DRAFT for discussion</a:t>
            </a:r>
            <a:endParaRPr lang="en-US" sz="1400" dirty="0">
              <a:solidFill>
                <a:srgbClr val="FF0000"/>
              </a:solidFill>
            </a:endParaRPr>
          </a:p>
        </p:txBody>
      </p:sp>
      <p:sp>
        <p:nvSpPr>
          <p:cNvPr id="58" name="Rectangle 57"/>
          <p:cNvSpPr/>
          <p:nvPr/>
        </p:nvSpPr>
        <p:spPr>
          <a:xfrm>
            <a:off x="6015772" y="5932118"/>
            <a:ext cx="3033145" cy="203378"/>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Database Administrator (DBA) </a:t>
            </a:r>
          </a:p>
        </p:txBody>
      </p:sp>
      <p:sp>
        <p:nvSpPr>
          <p:cNvPr id="59" name="Rectangle 58"/>
          <p:cNvSpPr/>
          <p:nvPr/>
        </p:nvSpPr>
        <p:spPr>
          <a:xfrm>
            <a:off x="6015772" y="6162918"/>
            <a:ext cx="3044966" cy="203378"/>
          </a:xfrm>
          <a:prstGeom prst="rect">
            <a:avLst/>
          </a:prstGeom>
          <a:solidFill>
            <a:srgbClr val="003C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t>Security Administrator (SA) </a:t>
            </a:r>
          </a:p>
        </p:txBody>
      </p:sp>
      <p:sp>
        <p:nvSpPr>
          <p:cNvPr id="6" name="TextBox 5"/>
          <p:cNvSpPr txBox="1"/>
          <p:nvPr/>
        </p:nvSpPr>
        <p:spPr>
          <a:xfrm>
            <a:off x="58941" y="6610520"/>
            <a:ext cx="6481562" cy="276999"/>
          </a:xfrm>
          <a:prstGeom prst="rect">
            <a:avLst/>
          </a:prstGeom>
          <a:noFill/>
        </p:spPr>
        <p:txBody>
          <a:bodyPr wrap="none" rtlCol="0">
            <a:spAutoFit/>
          </a:bodyPr>
          <a:lstStyle/>
          <a:p>
            <a:r>
              <a:rPr lang="en-US" sz="1200" i="1" dirty="0" smtClean="0">
                <a:solidFill>
                  <a:schemeClr val="bg1">
                    <a:lumMod val="50000"/>
                  </a:schemeClr>
                </a:solidFill>
              </a:rPr>
              <a:t>* Note: Not all e-Governance Projects will require all profiles. It depends upon the size and complexity</a:t>
            </a:r>
            <a:endParaRPr lang="en-US" sz="1200" i="1" dirty="0">
              <a:solidFill>
                <a:schemeClr val="bg1">
                  <a:lumMod val="50000"/>
                </a:schemeClr>
              </a:solidFill>
            </a:endParaRPr>
          </a:p>
        </p:txBody>
      </p:sp>
      <p:sp>
        <p:nvSpPr>
          <p:cNvPr id="96" name="Rectangle 95"/>
          <p:cNvSpPr/>
          <p:nvPr/>
        </p:nvSpPr>
        <p:spPr>
          <a:xfrm>
            <a:off x="3322760" y="2516945"/>
            <a:ext cx="1046720" cy="177432"/>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ectangle 96"/>
          <p:cNvSpPr/>
          <p:nvPr/>
        </p:nvSpPr>
        <p:spPr>
          <a:xfrm>
            <a:off x="3311012" y="3049098"/>
            <a:ext cx="1046720" cy="177432"/>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8" name="Rectangle 97"/>
          <p:cNvSpPr/>
          <p:nvPr/>
        </p:nvSpPr>
        <p:spPr>
          <a:xfrm>
            <a:off x="3258615" y="3895194"/>
            <a:ext cx="1046720" cy="177432"/>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 name="Rectangle 98"/>
          <p:cNvSpPr/>
          <p:nvPr/>
        </p:nvSpPr>
        <p:spPr>
          <a:xfrm>
            <a:off x="3309931" y="4693549"/>
            <a:ext cx="719982" cy="193314"/>
          </a:xfrm>
          <a:prstGeom prst="rect">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24464825-E5A5-AE41-8E57-31CE05621308}" type="datetime8">
              <a:rPr lang="en-GB" smtClean="0"/>
              <a:pPr/>
              <a:t>13/03/2014 15:41</a:t>
            </a:fld>
            <a:endParaRPr lang="en-US"/>
          </a:p>
        </p:txBody>
      </p:sp>
      <p:sp>
        <p:nvSpPr>
          <p:cNvPr id="3" name="Footer Placeholder 2"/>
          <p:cNvSpPr>
            <a:spLocks noGrp="1"/>
          </p:cNvSpPr>
          <p:nvPr>
            <p:ph type="ftr" sz="quarter" idx="11"/>
          </p:nvPr>
        </p:nvSpPr>
        <p:spPr/>
        <p:txBody>
          <a:bodyPr/>
          <a:lstStyle/>
          <a:p>
            <a:r>
              <a:rPr lang="en-US" smtClean="0"/>
              <a:t>eGCF DRAFT version 0.17</a:t>
            </a:r>
            <a:endParaRPr lang="en-US"/>
          </a:p>
        </p:txBody>
      </p:sp>
      <p:sp>
        <p:nvSpPr>
          <p:cNvPr id="4" name="Slide Number Placeholder 3"/>
          <p:cNvSpPr>
            <a:spLocks noGrp="1"/>
          </p:cNvSpPr>
          <p:nvPr>
            <p:ph type="sldNum" sz="quarter" idx="12"/>
          </p:nvPr>
        </p:nvSpPr>
        <p:spPr/>
        <p:txBody>
          <a:bodyPr/>
          <a:lstStyle/>
          <a:p>
            <a:fld id="{E3EFD1F4-A990-484A-9B18-0972B4C33AF0}" type="slidenum">
              <a:rPr lang="en-US" smtClean="0"/>
              <a:pPr/>
              <a:t>8</a:t>
            </a:fld>
            <a:endParaRPr lang="en-US"/>
          </a:p>
        </p:txBody>
      </p:sp>
    </p:spTree>
    <p:extLst>
      <p:ext uri="{BB962C8B-B14F-4D97-AF65-F5344CB8AC3E}">
        <p14:creationId xmlns:p14="http://schemas.microsoft.com/office/powerpoint/2010/main" xmlns="" val="308120164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69073" y="2975313"/>
            <a:ext cx="1762021" cy="584776"/>
          </a:xfrm>
          <a:prstGeom prst="rect">
            <a:avLst/>
          </a:prstGeom>
          <a:noFill/>
        </p:spPr>
        <p:txBody>
          <a:bodyPr wrap="none" rtlCol="0">
            <a:spAutoFit/>
          </a:bodyPr>
          <a:lstStyle/>
          <a:p>
            <a:r>
              <a:rPr lang="en-US" sz="3200" dirty="0" smtClean="0"/>
              <a:t>Appendix</a:t>
            </a:r>
            <a:endParaRPr lang="en-US" sz="3200" dirty="0"/>
          </a:p>
        </p:txBody>
      </p:sp>
      <p:sp>
        <p:nvSpPr>
          <p:cNvPr id="3" name="Date Placeholder 2"/>
          <p:cNvSpPr>
            <a:spLocks noGrp="1"/>
          </p:cNvSpPr>
          <p:nvPr>
            <p:ph type="dt" sz="half" idx="10"/>
          </p:nvPr>
        </p:nvSpPr>
        <p:spPr/>
        <p:txBody>
          <a:bodyPr/>
          <a:lstStyle/>
          <a:p>
            <a:fld id="{7B90D895-C8D1-EB49-AA23-B88EFE48C740}" type="datetime8">
              <a:rPr lang="en-GB" smtClean="0"/>
              <a:pPr/>
              <a:t>13/03/2014 15:41</a:t>
            </a:fld>
            <a:endParaRPr lang="en-US"/>
          </a:p>
        </p:txBody>
      </p:sp>
      <p:sp>
        <p:nvSpPr>
          <p:cNvPr id="4" name="Footer Placeholder 3"/>
          <p:cNvSpPr>
            <a:spLocks noGrp="1"/>
          </p:cNvSpPr>
          <p:nvPr>
            <p:ph type="ftr" sz="quarter" idx="11"/>
          </p:nvPr>
        </p:nvSpPr>
        <p:spPr/>
        <p:txBody>
          <a:bodyPr/>
          <a:lstStyle/>
          <a:p>
            <a:r>
              <a:rPr lang="en-US" smtClean="0"/>
              <a:t>eGCF DRAFT version 0.17</a:t>
            </a:r>
            <a:endParaRPr lang="en-US"/>
          </a:p>
        </p:txBody>
      </p:sp>
      <p:sp>
        <p:nvSpPr>
          <p:cNvPr id="5" name="Slide Number Placeholder 4"/>
          <p:cNvSpPr>
            <a:spLocks noGrp="1"/>
          </p:cNvSpPr>
          <p:nvPr>
            <p:ph type="sldNum" sz="quarter" idx="12"/>
          </p:nvPr>
        </p:nvSpPr>
        <p:spPr/>
        <p:txBody>
          <a:bodyPr/>
          <a:lstStyle/>
          <a:p>
            <a:fld id="{E3EFD1F4-A990-484A-9B18-0972B4C33AF0}" type="slidenum">
              <a:rPr lang="en-US" smtClean="0"/>
              <a:pPr/>
              <a:t>80</a:t>
            </a:fld>
            <a:endParaRPr lang="en-US"/>
          </a:p>
        </p:txBody>
      </p:sp>
    </p:spTree>
    <p:extLst>
      <p:ext uri="{BB962C8B-B14F-4D97-AF65-F5344CB8AC3E}">
        <p14:creationId xmlns:p14="http://schemas.microsoft.com/office/powerpoint/2010/main" xmlns="" val="52974734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32909" y="361337"/>
            <a:ext cx="5827888" cy="461665"/>
          </a:xfrm>
          <a:prstGeom prst="rect">
            <a:avLst/>
          </a:prstGeom>
          <a:noFill/>
        </p:spPr>
        <p:txBody>
          <a:bodyPr wrap="none" rtlCol="0">
            <a:spAutoFit/>
          </a:bodyPr>
          <a:lstStyle/>
          <a:p>
            <a:r>
              <a:rPr lang="en-US" sz="2400" dirty="0" smtClean="0"/>
              <a:t>General guidance on the depth </a:t>
            </a:r>
            <a:r>
              <a:rPr lang="en-US" sz="2400" dirty="0"/>
              <a:t>of </a:t>
            </a:r>
            <a:r>
              <a:rPr lang="en-US" sz="2400" dirty="0" smtClean="0"/>
              <a:t>knowledge</a:t>
            </a:r>
            <a:endParaRPr lang="en-US" sz="2400" dirty="0"/>
          </a:p>
        </p:txBody>
      </p:sp>
      <p:graphicFrame>
        <p:nvGraphicFramePr>
          <p:cNvPr id="3" name="Table 2"/>
          <p:cNvGraphicFramePr>
            <a:graphicFrameLocks noGrp="1"/>
          </p:cNvGraphicFramePr>
          <p:nvPr>
            <p:extLst>
              <p:ext uri="{D42A27DB-BD31-4B8C-83A1-F6EECF244321}">
                <p14:modId xmlns:p14="http://schemas.microsoft.com/office/powerpoint/2010/main" xmlns="" val="2097397552"/>
              </p:ext>
            </p:extLst>
          </p:nvPr>
        </p:nvGraphicFramePr>
        <p:xfrm>
          <a:off x="662187" y="1215556"/>
          <a:ext cx="7717805" cy="4577080"/>
        </p:xfrm>
        <a:graphic>
          <a:graphicData uri="http://schemas.openxmlformats.org/drawingml/2006/table">
            <a:tbl>
              <a:tblPr firstRow="1" bandRow="1">
                <a:tableStyleId>{5C22544A-7EE6-4342-B048-85BDC9FD1C3A}</a:tableStyleId>
              </a:tblPr>
              <a:tblGrid>
                <a:gridCol w="573833"/>
                <a:gridCol w="1440134"/>
                <a:gridCol w="5703838"/>
              </a:tblGrid>
              <a:tr h="370840">
                <a:tc>
                  <a:txBody>
                    <a:bodyPr/>
                    <a:lstStyle/>
                    <a:p>
                      <a:r>
                        <a:rPr lang="en-US" dirty="0" smtClean="0"/>
                        <a:t>SN</a:t>
                      </a:r>
                      <a:endParaRPr lang="en-US" dirty="0"/>
                    </a:p>
                  </a:txBody>
                  <a:tcPr/>
                </a:tc>
                <a:tc>
                  <a:txBody>
                    <a:bodyPr/>
                    <a:lstStyle/>
                    <a:p>
                      <a:r>
                        <a:rPr lang="en-US" dirty="0" smtClean="0"/>
                        <a:t>Depth</a:t>
                      </a:r>
                      <a:endParaRPr lang="en-US" dirty="0"/>
                    </a:p>
                  </a:txBody>
                  <a:tcPr/>
                </a:tc>
                <a:tc>
                  <a:txBody>
                    <a:bodyPr/>
                    <a:lstStyle/>
                    <a:p>
                      <a:endParaRPr lang="en-US"/>
                    </a:p>
                  </a:txBody>
                  <a:tcPr/>
                </a:tc>
              </a:tr>
              <a:tr h="370840">
                <a:tc>
                  <a:txBody>
                    <a:bodyPr/>
                    <a:lstStyle/>
                    <a:p>
                      <a:r>
                        <a:rPr lang="en-US" dirty="0" smtClean="0"/>
                        <a:t>1</a:t>
                      </a:r>
                      <a:endParaRPr lang="en-US" dirty="0"/>
                    </a:p>
                  </a:txBody>
                  <a:tcPr/>
                </a:tc>
                <a:tc>
                  <a:txBody>
                    <a:bodyPr/>
                    <a:lstStyle/>
                    <a:p>
                      <a:r>
                        <a:rPr lang="en-US" dirty="0" smtClean="0"/>
                        <a:t>Aware</a:t>
                      </a:r>
                      <a:endParaRPr lang="en-US" dirty="0"/>
                    </a:p>
                  </a:txBody>
                  <a:tcPr/>
                </a:tc>
                <a:tc>
                  <a:txBody>
                    <a:bodyPr/>
                    <a:lstStyle/>
                    <a:p>
                      <a:r>
                        <a:rPr lang="en-US" dirty="0" smtClean="0"/>
                        <a:t>Basic knowledge level.</a:t>
                      </a:r>
                      <a:r>
                        <a:rPr lang="en-US" baseline="0" dirty="0" smtClean="0"/>
                        <a:t> For example a ‘Project Manager’ may be aware of  common programming languages, but not be able to write software codes</a:t>
                      </a:r>
                      <a:endParaRPr lang="en-US" dirty="0"/>
                    </a:p>
                  </a:txBody>
                  <a:tcPr/>
                </a:tc>
              </a:tr>
              <a:tr h="370840">
                <a:tc>
                  <a:txBody>
                    <a:bodyPr/>
                    <a:lstStyle/>
                    <a:p>
                      <a:r>
                        <a:rPr lang="en-US" dirty="0" smtClean="0"/>
                        <a:t>2</a:t>
                      </a:r>
                      <a:endParaRPr lang="en-US" dirty="0"/>
                    </a:p>
                  </a:txBody>
                  <a:tcPr/>
                </a:tc>
                <a:tc>
                  <a:txBody>
                    <a:bodyPr/>
                    <a:lstStyle/>
                    <a:p>
                      <a:r>
                        <a:rPr lang="en-US" dirty="0" smtClean="0"/>
                        <a:t>Familiar</a:t>
                      </a:r>
                      <a:endParaRPr lang="en-US" dirty="0"/>
                    </a:p>
                  </a:txBody>
                  <a:tcPr/>
                </a:tc>
                <a:tc>
                  <a:txBody>
                    <a:bodyPr/>
                    <a:lstStyle/>
                    <a:p>
                      <a:r>
                        <a:rPr lang="en-US" dirty="0" smtClean="0"/>
                        <a:t>Able to use the knowledge element. For example a ‘Programmer / Developer’ can develop effective</a:t>
                      </a:r>
                      <a:r>
                        <a:rPr lang="en-US" baseline="0" dirty="0" smtClean="0"/>
                        <a:t> software applications if he/she is familiar with the domain (processes, procedures, legislations </a:t>
                      </a:r>
                      <a:r>
                        <a:rPr lang="en-US" baseline="0" dirty="0" err="1" smtClean="0"/>
                        <a:t>etc</a:t>
                      </a:r>
                      <a:r>
                        <a:rPr lang="en-US" baseline="0" dirty="0" smtClean="0"/>
                        <a:t>)</a:t>
                      </a:r>
                      <a:endParaRPr lang="en-US" dirty="0"/>
                    </a:p>
                  </a:txBody>
                  <a:tcPr/>
                </a:tc>
              </a:tr>
              <a:tr h="370840">
                <a:tc>
                  <a:txBody>
                    <a:bodyPr/>
                    <a:lstStyle/>
                    <a:p>
                      <a:r>
                        <a:rPr lang="en-US" dirty="0" smtClean="0"/>
                        <a:t>3</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Proficient</a:t>
                      </a:r>
                    </a:p>
                  </a:txBody>
                  <a:tcPr/>
                </a:tc>
                <a:tc>
                  <a:txBody>
                    <a:bodyPr/>
                    <a:lstStyle/>
                    <a:p>
                      <a:r>
                        <a:rPr lang="en-US" dirty="0" smtClean="0"/>
                        <a:t>Able to use the knowledge element and confident to advice</a:t>
                      </a:r>
                      <a:r>
                        <a:rPr lang="en-US" baseline="0" dirty="0" smtClean="0"/>
                        <a:t> and instruct others. For example a ‘Technical Support Manager’ will be able to provide advice on hardware and system software support </a:t>
                      </a:r>
                      <a:endParaRPr lang="en-US" dirty="0"/>
                    </a:p>
                  </a:txBody>
                  <a:tcPr/>
                </a:tc>
              </a:tr>
              <a:tr h="370840">
                <a:tc>
                  <a:txBody>
                    <a:bodyPr/>
                    <a:lstStyle/>
                    <a:p>
                      <a:r>
                        <a:rPr lang="en-US" dirty="0" smtClean="0"/>
                        <a:t>4</a:t>
                      </a:r>
                      <a:endParaRPr lang="en-US" dirty="0"/>
                    </a:p>
                  </a:txBody>
                  <a:tcPr/>
                </a:tc>
                <a:tc>
                  <a:txBody>
                    <a:bodyPr/>
                    <a:lstStyle/>
                    <a:p>
                      <a:r>
                        <a:rPr lang="en-US" dirty="0" smtClean="0"/>
                        <a:t>Expert</a:t>
                      </a:r>
                      <a:endParaRPr lang="en-US" dirty="0"/>
                    </a:p>
                  </a:txBody>
                  <a:tcPr/>
                </a:tc>
                <a:tc>
                  <a:txBody>
                    <a:bodyPr/>
                    <a:lstStyle/>
                    <a:p>
                      <a:r>
                        <a:rPr lang="en-US" dirty="0" smtClean="0"/>
                        <a:t>Have complete knowledge of all aspects of the knowledge element.</a:t>
                      </a:r>
                      <a:r>
                        <a:rPr lang="en-US" baseline="0" dirty="0" smtClean="0"/>
                        <a:t> Generally known as a source of definitive guidance</a:t>
                      </a:r>
                      <a:endParaRPr lang="en-US" dirty="0"/>
                    </a:p>
                  </a:txBody>
                  <a:tcPr/>
                </a:tc>
              </a:tr>
            </a:tbl>
          </a:graphicData>
        </a:graphic>
      </p:graphicFrame>
      <p:sp>
        <p:nvSpPr>
          <p:cNvPr id="4" name="Date Placeholder 3"/>
          <p:cNvSpPr>
            <a:spLocks noGrp="1"/>
          </p:cNvSpPr>
          <p:nvPr>
            <p:ph type="dt" sz="half" idx="10"/>
          </p:nvPr>
        </p:nvSpPr>
        <p:spPr/>
        <p:txBody>
          <a:bodyPr/>
          <a:lstStyle/>
          <a:p>
            <a:fld id="{0640ABF8-CE8E-4E49-A88B-B5BAA1FEABB7}" type="datetime8">
              <a:rPr lang="en-GB" smtClean="0"/>
              <a:pPr/>
              <a:t>13/03/2014 15:41</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81</a:t>
            </a:fld>
            <a:endParaRPr lang="en-US"/>
          </a:p>
        </p:txBody>
      </p:sp>
    </p:spTree>
    <p:extLst>
      <p:ext uri="{BB962C8B-B14F-4D97-AF65-F5344CB8AC3E}">
        <p14:creationId xmlns:p14="http://schemas.microsoft.com/office/powerpoint/2010/main" xmlns="" val="79550679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75856" y="2996952"/>
            <a:ext cx="2216472" cy="707886"/>
          </a:xfrm>
          <a:prstGeom prst="rect">
            <a:avLst/>
          </a:prstGeom>
          <a:noFill/>
        </p:spPr>
        <p:txBody>
          <a:bodyPr wrap="none" rtlCol="0">
            <a:spAutoFit/>
          </a:bodyPr>
          <a:lstStyle/>
          <a:p>
            <a:r>
              <a:rPr lang="en-US" sz="4000" b="1" dirty="0" smtClean="0">
                <a:solidFill>
                  <a:schemeClr val="tx1">
                    <a:lumMod val="65000"/>
                    <a:lumOff val="35000"/>
                  </a:schemeClr>
                </a:solidFill>
              </a:rPr>
              <a:t>Appendix</a:t>
            </a:r>
            <a:endParaRPr lang="en-US" sz="4000" b="1" dirty="0">
              <a:solidFill>
                <a:schemeClr val="tx1">
                  <a:lumMod val="65000"/>
                  <a:lumOff val="35000"/>
                </a:schemeClr>
              </a:solidFill>
            </a:endParaRPr>
          </a:p>
        </p:txBody>
      </p:sp>
      <p:pic>
        <p:nvPicPr>
          <p:cNvPr id="3" name="Picture 10" descr="eGCF DRAFT logo.png"/>
          <p:cNvPicPr>
            <a:picLocks noChangeAspect="1"/>
          </p:cNvPicPr>
          <p:nvPr/>
        </p:nvPicPr>
        <p:blipFill rotWithShape="1">
          <a:blip r:embed="rId2" cstate="print"/>
          <a:srcRect l="16249" r="14755" b="17916"/>
          <a:stretch/>
        </p:blipFill>
        <p:spPr bwMode="auto">
          <a:xfrm>
            <a:off x="7282771" y="0"/>
            <a:ext cx="1729491" cy="918678"/>
          </a:xfrm>
          <a:prstGeom prst="rect">
            <a:avLst/>
          </a:prstGeom>
          <a:noFill/>
          <a:ln w="9525">
            <a:noFill/>
            <a:miter lim="800000"/>
            <a:headEnd/>
            <a:tailEnd/>
          </a:ln>
        </p:spPr>
      </p:pic>
    </p:spTree>
    <p:extLst>
      <p:ext uri="{BB962C8B-B14F-4D97-AF65-F5344CB8AC3E}">
        <p14:creationId xmlns="" xmlns:p14="http://schemas.microsoft.com/office/powerpoint/2010/main" val="389165818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0112" y="6065117"/>
            <a:ext cx="7867931" cy="400110"/>
          </a:xfrm>
          <a:prstGeom prst="rect">
            <a:avLst/>
          </a:prstGeom>
          <a:noFill/>
        </p:spPr>
        <p:txBody>
          <a:bodyPr wrap="square" rtlCol="0">
            <a:spAutoFit/>
          </a:bodyPr>
          <a:lstStyle/>
          <a:p>
            <a:r>
              <a:rPr lang="en-US" sz="2000" dirty="0" smtClean="0"/>
              <a:t>Competency Framework for e-Governance   (as per the HR Policy Report)</a:t>
            </a:r>
            <a:endParaRPr lang="en-US" sz="2000" dirty="0"/>
          </a:p>
        </p:txBody>
      </p:sp>
      <p:pic>
        <p:nvPicPr>
          <p:cNvPr id="3" name="Picture 2"/>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24925" y="165667"/>
            <a:ext cx="7123313" cy="5897251"/>
          </a:xfrm>
          <a:prstGeom prst="rect">
            <a:avLst/>
          </a:prstGeom>
          <a:noFill/>
          <a:ln>
            <a:noFill/>
          </a:ln>
        </p:spPr>
      </p:pic>
    </p:spTree>
    <p:extLst>
      <p:ext uri="{BB962C8B-B14F-4D97-AF65-F5344CB8AC3E}">
        <p14:creationId xmlns:p14="http://schemas.microsoft.com/office/powerpoint/2010/main" xmlns="" val="23575910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smtClean="0">
                <a:solidFill>
                  <a:srgbClr val="595959"/>
                </a:solidFill>
              </a:rPr>
              <a:t>e-Governance Job Profiles</a:t>
            </a:r>
            <a:br>
              <a:rPr lang="en-US" sz="3200" b="1" dirty="0" smtClean="0">
                <a:solidFill>
                  <a:srgbClr val="595959"/>
                </a:solidFill>
              </a:rPr>
            </a:br>
            <a:endParaRPr lang="en-IN" sz="3200" b="1" dirty="0">
              <a:solidFill>
                <a:srgbClr val="595959"/>
              </a:solidFill>
            </a:endParaRPr>
          </a:p>
        </p:txBody>
      </p:sp>
      <p:sp>
        <p:nvSpPr>
          <p:cNvPr id="3" name="Content Placeholder 2"/>
          <p:cNvSpPr>
            <a:spLocks noGrp="1"/>
          </p:cNvSpPr>
          <p:nvPr>
            <p:ph idx="1"/>
          </p:nvPr>
        </p:nvSpPr>
        <p:spPr>
          <a:xfrm>
            <a:off x="395536" y="1268760"/>
            <a:ext cx="8229600" cy="4525963"/>
          </a:xfrm>
        </p:spPr>
        <p:txBody>
          <a:bodyPr>
            <a:normAutofit/>
          </a:bodyPr>
          <a:lstStyle/>
          <a:p>
            <a:pPr algn="just"/>
            <a:r>
              <a:rPr lang="en-US" sz="2400" dirty="0"/>
              <a:t>Job profile lists down the essential competencies required to perform jobs </a:t>
            </a:r>
            <a:r>
              <a:rPr lang="en-US" sz="2400" dirty="0" smtClean="0"/>
              <a:t>functions - mention </a:t>
            </a:r>
            <a:r>
              <a:rPr lang="en-US" sz="2400" dirty="0"/>
              <a:t>the level of attainment of each </a:t>
            </a:r>
            <a:r>
              <a:rPr lang="en-US" sz="2400" dirty="0" smtClean="0"/>
              <a:t>competency </a:t>
            </a:r>
          </a:p>
          <a:p>
            <a:pPr algn="just"/>
            <a:r>
              <a:rPr lang="en-US" sz="2400" dirty="0" smtClean="0"/>
              <a:t>Collection of complimentary competencies defines a job profile</a:t>
            </a:r>
          </a:p>
          <a:p>
            <a:pPr algn="just"/>
            <a:r>
              <a:rPr lang="en-US" sz="2400" dirty="0" smtClean="0"/>
              <a:t>Based on discussions with range of stakeholders 19 provisional job profiles developed</a:t>
            </a:r>
          </a:p>
          <a:p>
            <a:pPr algn="just"/>
            <a:r>
              <a:rPr lang="en-US" sz="2400" dirty="0" smtClean="0"/>
              <a:t> Job profiles are not designations, not posts or job titles</a:t>
            </a:r>
          </a:p>
          <a:p>
            <a:pPr algn="just"/>
            <a:r>
              <a:rPr lang="en-US" sz="2400" dirty="0" smtClean="0"/>
              <a:t>Profiles are designation, post, title or organizational structure agnostic</a:t>
            </a:r>
          </a:p>
          <a:p>
            <a:endParaRPr lang="en-US" sz="2400" dirty="0" smtClean="0"/>
          </a:p>
          <a:p>
            <a:pPr>
              <a:buNone/>
            </a:pPr>
            <a:endParaRPr lang="en-IN" sz="2400" dirty="0"/>
          </a:p>
        </p:txBody>
      </p:sp>
      <p:pic>
        <p:nvPicPr>
          <p:cNvPr id="4" name="Picture 10" descr="eGCF DRAFT logo.png"/>
          <p:cNvPicPr>
            <a:picLocks noChangeAspect="1"/>
          </p:cNvPicPr>
          <p:nvPr/>
        </p:nvPicPr>
        <p:blipFill rotWithShape="1">
          <a:blip r:embed="rId2" cstate="print"/>
          <a:srcRect l="16249" r="14755" b="17916"/>
          <a:stretch/>
        </p:blipFill>
        <p:spPr bwMode="auto">
          <a:xfrm>
            <a:off x="7282771" y="0"/>
            <a:ext cx="1729491" cy="9186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are Job Profiles? </a:t>
            </a:r>
            <a:r>
              <a:rPr lang="en-US" dirty="0" smtClean="0">
                <a:solidFill>
                  <a:srgbClr val="FF0000"/>
                </a:solidFill>
              </a:rPr>
              <a:t>…and What not</a:t>
            </a:r>
            <a:endParaRPr lang="en-US" dirty="0">
              <a:solidFill>
                <a:srgbClr val="FF0000"/>
              </a:solidFill>
            </a:endParaRPr>
          </a:p>
        </p:txBody>
      </p:sp>
      <p:sp>
        <p:nvSpPr>
          <p:cNvPr id="3" name="TextBox 2"/>
          <p:cNvSpPr txBox="1"/>
          <p:nvPr/>
        </p:nvSpPr>
        <p:spPr>
          <a:xfrm>
            <a:off x="1219200" y="1295400"/>
            <a:ext cx="6651480" cy="369332"/>
          </a:xfrm>
          <a:prstGeom prst="rect">
            <a:avLst/>
          </a:prstGeom>
          <a:noFill/>
        </p:spPr>
        <p:txBody>
          <a:bodyPr wrap="none" rtlCol="0">
            <a:spAutoFit/>
          </a:bodyPr>
          <a:lstStyle/>
          <a:p>
            <a:r>
              <a:rPr lang="en-US" b="1" i="1" dirty="0"/>
              <a:t>Competency Framework forms the basis for developing Job Profiles</a:t>
            </a:r>
          </a:p>
        </p:txBody>
      </p:sp>
      <p:grpSp>
        <p:nvGrpSpPr>
          <p:cNvPr id="4" name="Group 10"/>
          <p:cNvGrpSpPr/>
          <p:nvPr/>
        </p:nvGrpSpPr>
        <p:grpSpPr>
          <a:xfrm>
            <a:off x="1219200" y="1752600"/>
            <a:ext cx="6430983" cy="1119621"/>
            <a:chOff x="1132609" y="2341418"/>
            <a:chExt cx="6430983" cy="1119621"/>
          </a:xfrm>
        </p:grpSpPr>
        <p:pic>
          <p:nvPicPr>
            <p:cNvPr id="5" name="Picture 4"/>
            <p:cNvPicPr>
              <a:picLocks noChangeAspect="1"/>
            </p:cNvPicPr>
            <p:nvPr/>
          </p:nvPicPr>
          <p:blipFill rotWithShape="1">
            <a:blip r:embed="rId2" cstate="print"/>
            <a:srcRect l="2688" t="4778" r="3080" b="5226"/>
            <a:stretch/>
          </p:blipFill>
          <p:spPr>
            <a:xfrm>
              <a:off x="1132609" y="2409338"/>
              <a:ext cx="1316182" cy="942753"/>
            </a:xfrm>
            <a:prstGeom prst="rect">
              <a:avLst/>
            </a:prstGeom>
          </p:spPr>
        </p:pic>
        <p:pic>
          <p:nvPicPr>
            <p:cNvPr id="8" name="Picture 7"/>
            <p:cNvPicPr>
              <a:picLocks noChangeAspect="1"/>
            </p:cNvPicPr>
            <p:nvPr/>
          </p:nvPicPr>
          <p:blipFill>
            <a:blip r:embed="rId3" cstate="print">
              <a:extLst>
                <a:ext uri="{BEBA8EAE-BF5A-486C-A8C5-ECC9F3942E4B}">
                  <a14:imgProps xmlns:a14="http://schemas.microsoft.com/office/drawing/2010/main" xmlns="">
                    <a14:imgLayer r:embed="rId4">
                      <a14:imgEffect>
                        <a14:backgroundRemoval t="10000" b="90000" l="10000" r="90000"/>
                      </a14:imgEffect>
                    </a14:imgLayer>
                  </a14:imgProps>
                </a:ext>
              </a:extLst>
            </a:blip>
            <a:stretch>
              <a:fillRect/>
            </a:stretch>
          </p:blipFill>
          <p:spPr>
            <a:xfrm>
              <a:off x="2521945" y="2341418"/>
              <a:ext cx="1670900" cy="1108364"/>
            </a:xfrm>
            <a:prstGeom prst="rect">
              <a:avLst/>
            </a:prstGeom>
          </p:spPr>
        </p:pic>
        <p:pic>
          <p:nvPicPr>
            <p:cNvPr id="9" name="Picture 8"/>
            <p:cNvPicPr>
              <a:picLocks noChangeAspect="1"/>
            </p:cNvPicPr>
            <p:nvPr/>
          </p:nvPicPr>
          <p:blipFill>
            <a:blip r:embed="rId5" cstate="print"/>
            <a:stretch>
              <a:fillRect/>
            </a:stretch>
          </p:blipFill>
          <p:spPr>
            <a:xfrm flipH="1">
              <a:off x="4488873" y="2414526"/>
              <a:ext cx="1385455" cy="1046513"/>
            </a:xfrm>
            <a:prstGeom prst="rect">
              <a:avLst/>
            </a:prstGeom>
          </p:spPr>
        </p:pic>
        <p:pic>
          <p:nvPicPr>
            <p:cNvPr id="10" name="Picture 9"/>
            <p:cNvPicPr>
              <a:picLocks noChangeAspect="1"/>
            </p:cNvPicPr>
            <p:nvPr/>
          </p:nvPicPr>
          <p:blipFill>
            <a:blip r:embed="rId6" cstate="print"/>
            <a:stretch>
              <a:fillRect/>
            </a:stretch>
          </p:blipFill>
          <p:spPr>
            <a:xfrm flipH="1">
              <a:off x="6238457" y="2412247"/>
              <a:ext cx="1325135" cy="1000950"/>
            </a:xfrm>
            <a:prstGeom prst="rect">
              <a:avLst/>
            </a:prstGeom>
          </p:spPr>
        </p:pic>
      </p:grpSp>
      <p:sp>
        <p:nvSpPr>
          <p:cNvPr id="13" name="TextBox 12"/>
          <p:cNvSpPr txBox="1"/>
          <p:nvPr/>
        </p:nvSpPr>
        <p:spPr>
          <a:xfrm>
            <a:off x="304800" y="2971800"/>
            <a:ext cx="3886200" cy="3429000"/>
          </a:xfrm>
          <a:prstGeom prst="rect">
            <a:avLst/>
          </a:prstGeom>
          <a:noFill/>
        </p:spPr>
        <p:txBody>
          <a:bodyPr wrap="square" rtlCol="0">
            <a:normAutofit fontScale="92500" lnSpcReduction="20000"/>
          </a:bodyPr>
          <a:lstStyle/>
          <a:p>
            <a:pPr marL="342900" indent="-342900"/>
            <a:r>
              <a:rPr lang="en-US" sz="2400" dirty="0" smtClean="0">
                <a:solidFill>
                  <a:schemeClr val="tx2">
                    <a:lumMod val="60000"/>
                    <a:lumOff val="40000"/>
                  </a:schemeClr>
                </a:solidFill>
              </a:rPr>
              <a:t>They are - </a:t>
            </a:r>
          </a:p>
          <a:p>
            <a:pPr marL="342900" indent="-342900">
              <a:buFont typeface="Arial"/>
              <a:buChar char="•"/>
            </a:pPr>
            <a:r>
              <a:rPr lang="en-US" sz="2400" dirty="0" smtClean="0">
                <a:solidFill>
                  <a:schemeClr val="tx2">
                    <a:lumMod val="60000"/>
                    <a:lumOff val="40000"/>
                  </a:schemeClr>
                </a:solidFill>
              </a:rPr>
              <a:t>Job Profile </a:t>
            </a:r>
            <a:r>
              <a:rPr lang="en-US" sz="2400" dirty="0">
                <a:solidFill>
                  <a:schemeClr val="tx2">
                    <a:lumMod val="60000"/>
                    <a:lumOff val="40000"/>
                  </a:schemeClr>
                </a:solidFill>
              </a:rPr>
              <a:t>lists down the essential </a:t>
            </a:r>
            <a:r>
              <a:rPr lang="en-US" sz="2400" dirty="0" smtClean="0">
                <a:solidFill>
                  <a:schemeClr val="tx2">
                    <a:lumMod val="60000"/>
                    <a:lumOff val="40000"/>
                  </a:schemeClr>
                </a:solidFill>
              </a:rPr>
              <a:t>competencies required </a:t>
            </a:r>
            <a:r>
              <a:rPr lang="en-US" sz="2400" dirty="0">
                <a:solidFill>
                  <a:schemeClr val="tx2">
                    <a:lumMod val="60000"/>
                    <a:lumOff val="40000"/>
                  </a:schemeClr>
                </a:solidFill>
              </a:rPr>
              <a:t>to perform </a:t>
            </a:r>
            <a:r>
              <a:rPr lang="en-US" sz="2400" dirty="0" smtClean="0">
                <a:solidFill>
                  <a:schemeClr val="tx2">
                    <a:lumMod val="60000"/>
                    <a:lumOff val="40000"/>
                  </a:schemeClr>
                </a:solidFill>
              </a:rPr>
              <a:t>job </a:t>
            </a:r>
            <a:r>
              <a:rPr lang="en-US" sz="2400" dirty="0">
                <a:solidFill>
                  <a:schemeClr val="tx2">
                    <a:lumMod val="60000"/>
                    <a:lumOff val="40000"/>
                  </a:schemeClr>
                </a:solidFill>
              </a:rPr>
              <a:t>functions. </a:t>
            </a:r>
            <a:r>
              <a:rPr lang="en-US" sz="2400" dirty="0" smtClean="0">
                <a:solidFill>
                  <a:schemeClr val="tx2">
                    <a:lumMod val="60000"/>
                    <a:lumOff val="40000"/>
                  </a:schemeClr>
                </a:solidFill>
              </a:rPr>
              <a:t>They categorically </a:t>
            </a:r>
            <a:r>
              <a:rPr lang="en-US" sz="2400" dirty="0">
                <a:solidFill>
                  <a:schemeClr val="tx2">
                    <a:lumMod val="60000"/>
                    <a:lumOff val="40000"/>
                  </a:schemeClr>
                </a:solidFill>
              </a:rPr>
              <a:t>mention the level of attainment of each </a:t>
            </a:r>
            <a:r>
              <a:rPr lang="en-US" sz="2400" dirty="0" smtClean="0">
                <a:solidFill>
                  <a:schemeClr val="tx2">
                    <a:lumMod val="60000"/>
                    <a:lumOff val="40000"/>
                  </a:schemeClr>
                </a:solidFill>
              </a:rPr>
              <a:t>competency</a:t>
            </a:r>
          </a:p>
          <a:p>
            <a:pPr marL="342900" indent="-342900">
              <a:buFont typeface="Arial"/>
              <a:buChar char="•"/>
            </a:pPr>
            <a:r>
              <a:rPr lang="en-US" sz="2400" dirty="0" smtClean="0">
                <a:solidFill>
                  <a:schemeClr val="tx2">
                    <a:lumMod val="60000"/>
                    <a:lumOff val="40000"/>
                  </a:schemeClr>
                </a:solidFill>
              </a:rPr>
              <a:t>One Person may be able to wear several hats</a:t>
            </a:r>
          </a:p>
          <a:p>
            <a:pPr marL="342900" indent="-342900">
              <a:buFont typeface="Arial"/>
              <a:buChar char="•"/>
            </a:pPr>
            <a:r>
              <a:rPr lang="en-US" sz="2400" dirty="0" smtClean="0">
                <a:solidFill>
                  <a:schemeClr val="tx2">
                    <a:lumMod val="60000"/>
                    <a:lumOff val="40000"/>
                  </a:schemeClr>
                </a:solidFill>
              </a:rPr>
              <a:t>Caution!!! He/she should not be too thinly spread</a:t>
            </a:r>
          </a:p>
          <a:p>
            <a:endParaRPr lang="en-US" sz="1400" dirty="0"/>
          </a:p>
          <a:p>
            <a:endParaRPr lang="en-US" sz="1400" dirty="0"/>
          </a:p>
          <a:p>
            <a:endParaRPr lang="en-US" sz="1200" dirty="0"/>
          </a:p>
        </p:txBody>
      </p:sp>
      <p:sp>
        <p:nvSpPr>
          <p:cNvPr id="14" name="TextBox 13"/>
          <p:cNvSpPr txBox="1"/>
          <p:nvPr/>
        </p:nvSpPr>
        <p:spPr>
          <a:xfrm>
            <a:off x="4114800" y="2971800"/>
            <a:ext cx="4648200" cy="3276600"/>
          </a:xfrm>
          <a:prstGeom prst="rect">
            <a:avLst/>
          </a:prstGeom>
          <a:noFill/>
        </p:spPr>
        <p:txBody>
          <a:bodyPr wrap="square" rtlCol="0">
            <a:normAutofit lnSpcReduction="10000"/>
          </a:bodyPr>
          <a:lstStyle/>
          <a:p>
            <a:pPr marL="342900" indent="-342900"/>
            <a:r>
              <a:rPr lang="en-US" sz="2400" dirty="0" smtClean="0">
                <a:solidFill>
                  <a:srgbClr val="FF0000"/>
                </a:solidFill>
              </a:rPr>
              <a:t>They are not - </a:t>
            </a:r>
          </a:p>
          <a:p>
            <a:pPr marL="342900" indent="-342900">
              <a:buFont typeface="Arial"/>
              <a:buChar char="•"/>
            </a:pPr>
            <a:r>
              <a:rPr lang="en-US" sz="2400" dirty="0" smtClean="0">
                <a:solidFill>
                  <a:srgbClr val="FF0000"/>
                </a:solidFill>
              </a:rPr>
              <a:t>Job Profiles are organization structure, designation, position, job title or person AGNOSTIC</a:t>
            </a:r>
          </a:p>
          <a:p>
            <a:pPr marL="342900" indent="-342900">
              <a:buFont typeface="Arial"/>
              <a:buChar char="•"/>
            </a:pPr>
            <a:r>
              <a:rPr lang="en-US" sz="2400" dirty="0" smtClean="0">
                <a:solidFill>
                  <a:srgbClr val="FF0000"/>
                </a:solidFill>
              </a:rPr>
              <a:t>Job Profiles are NOT Job Roles, Titles, Positions or Designations</a:t>
            </a:r>
          </a:p>
          <a:p>
            <a:pPr marL="342900" indent="-342900">
              <a:buFont typeface="Arial"/>
              <a:buChar char="•"/>
            </a:pPr>
            <a:r>
              <a:rPr lang="en-US" sz="2400" dirty="0" smtClean="0">
                <a:solidFill>
                  <a:srgbClr val="FF0000"/>
                </a:solidFill>
              </a:rPr>
              <a:t>Anyone satisfying the checklist of competencies may be aligned to that Job Profile</a:t>
            </a:r>
          </a:p>
          <a:p>
            <a:endParaRPr lang="en-US" sz="1400" dirty="0"/>
          </a:p>
          <a:p>
            <a:endParaRPr lang="en-US" sz="1400" dirty="0"/>
          </a:p>
          <a:p>
            <a:endParaRPr lang="en-US" sz="1200" dirty="0"/>
          </a:p>
        </p:txBody>
      </p:sp>
      <p:sp>
        <p:nvSpPr>
          <p:cNvPr id="15" name="TextBox 14"/>
          <p:cNvSpPr txBox="1"/>
          <p:nvPr/>
        </p:nvSpPr>
        <p:spPr>
          <a:xfrm>
            <a:off x="1600200" y="2133600"/>
            <a:ext cx="594942" cy="369332"/>
          </a:xfrm>
          <a:prstGeom prst="rect">
            <a:avLst/>
          </a:prstGeom>
          <a:noFill/>
        </p:spPr>
        <p:txBody>
          <a:bodyPr wrap="square" rtlCol="0">
            <a:spAutoFit/>
          </a:bodyPr>
          <a:lstStyle/>
          <a:p>
            <a:r>
              <a:rPr lang="en-US" dirty="0" smtClean="0">
                <a:solidFill>
                  <a:schemeClr val="bg1"/>
                </a:solidFill>
              </a:rPr>
              <a:t>CIO</a:t>
            </a:r>
            <a:endParaRPr lang="en-US" dirty="0">
              <a:solidFill>
                <a:schemeClr val="bg1"/>
              </a:solidFill>
            </a:endParaRPr>
          </a:p>
        </p:txBody>
      </p:sp>
      <p:sp>
        <p:nvSpPr>
          <p:cNvPr id="16" name="TextBox 15"/>
          <p:cNvSpPr txBox="1"/>
          <p:nvPr/>
        </p:nvSpPr>
        <p:spPr>
          <a:xfrm>
            <a:off x="3048000" y="2133600"/>
            <a:ext cx="685800" cy="369332"/>
          </a:xfrm>
          <a:prstGeom prst="rect">
            <a:avLst/>
          </a:prstGeom>
          <a:noFill/>
        </p:spPr>
        <p:txBody>
          <a:bodyPr wrap="square" rtlCol="0">
            <a:spAutoFit/>
          </a:bodyPr>
          <a:lstStyle/>
          <a:p>
            <a:r>
              <a:rPr lang="en-US" dirty="0" smtClean="0">
                <a:solidFill>
                  <a:schemeClr val="bg1"/>
                </a:solidFill>
              </a:rPr>
              <a:t>LEAD</a:t>
            </a:r>
            <a:endParaRPr lang="en-US" dirty="0">
              <a:solidFill>
                <a:schemeClr val="bg1"/>
              </a:solidFill>
            </a:endParaRPr>
          </a:p>
        </p:txBody>
      </p:sp>
      <p:sp>
        <p:nvSpPr>
          <p:cNvPr id="17" name="TextBox 16"/>
          <p:cNvSpPr txBox="1"/>
          <p:nvPr/>
        </p:nvSpPr>
        <p:spPr>
          <a:xfrm>
            <a:off x="4876800" y="2209800"/>
            <a:ext cx="685800" cy="369332"/>
          </a:xfrm>
          <a:prstGeom prst="rect">
            <a:avLst/>
          </a:prstGeom>
          <a:noFill/>
        </p:spPr>
        <p:txBody>
          <a:bodyPr wrap="square" rtlCol="0">
            <a:spAutoFit/>
          </a:bodyPr>
          <a:lstStyle/>
          <a:p>
            <a:r>
              <a:rPr lang="en-US" dirty="0" smtClean="0">
                <a:solidFill>
                  <a:schemeClr val="bg1"/>
                </a:solidFill>
              </a:rPr>
              <a:t>PPM</a:t>
            </a:r>
            <a:endParaRPr lang="en-US" dirty="0">
              <a:solidFill>
                <a:schemeClr val="bg1"/>
              </a:solidFill>
            </a:endParaRPr>
          </a:p>
        </p:txBody>
      </p:sp>
      <p:sp>
        <p:nvSpPr>
          <p:cNvPr id="18" name="TextBox 17"/>
          <p:cNvSpPr txBox="1"/>
          <p:nvPr/>
        </p:nvSpPr>
        <p:spPr>
          <a:xfrm>
            <a:off x="6629400" y="2209800"/>
            <a:ext cx="594942" cy="369332"/>
          </a:xfrm>
          <a:prstGeom prst="rect">
            <a:avLst/>
          </a:prstGeom>
          <a:noFill/>
        </p:spPr>
        <p:txBody>
          <a:bodyPr wrap="square" rtlCol="0">
            <a:spAutoFit/>
          </a:bodyPr>
          <a:lstStyle/>
          <a:p>
            <a:r>
              <a:rPr lang="en-US" dirty="0" smtClean="0">
                <a:solidFill>
                  <a:schemeClr val="bg1"/>
                </a:solidFill>
              </a:rPr>
              <a:t>CTO</a:t>
            </a:r>
            <a:endParaRPr lang="en-US" dirty="0">
              <a:solidFill>
                <a:schemeClr val="bg1"/>
              </a:solidFill>
            </a:endParaRPr>
          </a:p>
        </p:txBody>
      </p:sp>
    </p:spTree>
    <p:extLst>
      <p:ext uri="{BB962C8B-B14F-4D97-AF65-F5344CB8AC3E}">
        <p14:creationId xmlns:p14="http://schemas.microsoft.com/office/powerpoint/2010/main" xmlns="" val="3892414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31502"/>
            <a:ext cx="7772400" cy="1470025"/>
          </a:xfrm>
        </p:spPr>
        <p:txBody>
          <a:bodyPr>
            <a:normAutofit/>
          </a:bodyPr>
          <a:lstStyle/>
          <a:p>
            <a:r>
              <a:rPr lang="en-US" sz="3600" dirty="0" err="1" smtClean="0"/>
              <a:t>eGCF</a:t>
            </a:r>
            <a:r>
              <a:rPr lang="en-US" sz="3600" dirty="0" smtClean="0"/>
              <a:t> Consultations and Survey Analysis</a:t>
            </a:r>
            <a:endParaRPr lang="en-US" sz="3600" dirty="0"/>
          </a:p>
        </p:txBody>
      </p:sp>
      <p:pic>
        <p:nvPicPr>
          <p:cNvPr id="4" name="Picture 3" descr="eGCF DRAFT logo.png"/>
          <p:cNvPicPr>
            <a:picLocks noChangeAspect="1"/>
          </p:cNvPicPr>
          <p:nvPr/>
        </p:nvPicPr>
        <p:blipFill rotWithShape="1">
          <a:blip r:embed="rId2" cstate="print">
            <a:extLst>
              <a:ext uri="{28A0092B-C50C-407E-A947-70E740481C1C}">
                <a14:useLocalDpi xmlns:a14="http://schemas.microsoft.com/office/drawing/2010/main" xmlns="" val="0"/>
              </a:ext>
            </a:extLst>
          </a:blip>
          <a:srcRect l="18193" t="15770" r="17101" b="24554"/>
          <a:stretch/>
        </p:blipFill>
        <p:spPr>
          <a:xfrm>
            <a:off x="2255714" y="710240"/>
            <a:ext cx="4419682" cy="1821262"/>
          </a:xfrm>
          <a:prstGeom prst="rect">
            <a:avLst/>
          </a:prstGeom>
        </p:spPr>
      </p:pic>
    </p:spTree>
    <p:extLst>
      <p:ext uri="{BB962C8B-B14F-4D97-AF65-F5344CB8AC3E}">
        <p14:creationId xmlns:p14="http://schemas.microsoft.com/office/powerpoint/2010/main" xmlns="" val="3775331501"/>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7114" y="328607"/>
            <a:ext cx="6618263" cy="593545"/>
          </a:xfrm>
        </p:spPr>
        <p:txBody>
          <a:bodyPr>
            <a:normAutofit fontScale="90000"/>
          </a:bodyPr>
          <a:lstStyle/>
          <a:p>
            <a:r>
              <a:rPr lang="en-US" sz="3200" dirty="0"/>
              <a:t>e</a:t>
            </a:r>
            <a:r>
              <a:rPr lang="en-US" sz="3200" dirty="0" smtClean="0"/>
              <a:t>-GCF Consultations &amp; Survey - Analysis</a:t>
            </a:r>
            <a:endParaRPr lang="en-US" sz="3200" dirty="0"/>
          </a:p>
        </p:txBody>
      </p:sp>
      <p:pic>
        <p:nvPicPr>
          <p:cNvPr id="3" name="Picture 2" descr="eGCF DRAFT logo.png"/>
          <p:cNvPicPr>
            <a:picLocks noChangeAspect="1"/>
          </p:cNvPicPr>
          <p:nvPr/>
        </p:nvPicPr>
        <p:blipFill rotWithShape="1">
          <a:blip r:embed="rId2" cstate="print">
            <a:extLst>
              <a:ext uri="{28A0092B-C50C-407E-A947-70E740481C1C}">
                <a14:useLocalDpi xmlns:a14="http://schemas.microsoft.com/office/drawing/2010/main" xmlns="" val="0"/>
              </a:ext>
            </a:extLst>
          </a:blip>
          <a:srcRect l="18193" t="15770" r="17101" b="24554"/>
          <a:stretch/>
        </p:blipFill>
        <p:spPr>
          <a:xfrm>
            <a:off x="7385377" y="0"/>
            <a:ext cx="1737737" cy="716086"/>
          </a:xfrm>
          <a:prstGeom prst="rect">
            <a:avLst/>
          </a:prstGeom>
        </p:spPr>
      </p:pic>
      <p:sp>
        <p:nvSpPr>
          <p:cNvPr id="4" name="TextBox 3"/>
          <p:cNvSpPr txBox="1"/>
          <p:nvPr/>
        </p:nvSpPr>
        <p:spPr>
          <a:xfrm>
            <a:off x="366488" y="4499680"/>
            <a:ext cx="8229600" cy="80021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285750" indent="-285750">
              <a:buFont typeface="Arial"/>
              <a:buChar char="•"/>
            </a:pPr>
            <a:r>
              <a:rPr lang="en-US" sz="1400" b="1" dirty="0" smtClean="0"/>
              <a:t>Face to face consultations include detailed discussions with CIO Course participants during Hyderabad and Pune sessions. </a:t>
            </a:r>
          </a:p>
          <a:p>
            <a:pPr marL="285750" indent="-285750">
              <a:buFont typeface="Arial"/>
              <a:buChar char="•"/>
            </a:pPr>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xmlns="" val="393467886"/>
              </p:ext>
            </p:extLst>
          </p:nvPr>
        </p:nvGraphicFramePr>
        <p:xfrm>
          <a:off x="366488" y="1645659"/>
          <a:ext cx="8229600" cy="2337515"/>
        </p:xfrm>
        <a:graphic>
          <a:graphicData uri="http://schemas.openxmlformats.org/drawingml/2006/table">
            <a:tbl>
              <a:tblPr firstRow="1" bandRow="1">
                <a:tableStyleId>{7DF18680-E054-41AD-8BC1-D1AEF772440D}</a:tableStyleId>
              </a:tblPr>
              <a:tblGrid>
                <a:gridCol w="2004958"/>
                <a:gridCol w="1386583"/>
                <a:gridCol w="1321790"/>
                <a:gridCol w="1269955"/>
                <a:gridCol w="1049657"/>
                <a:gridCol w="1196657"/>
              </a:tblGrid>
              <a:tr h="450234">
                <a:tc>
                  <a:txBody>
                    <a:bodyPr/>
                    <a:lstStyle/>
                    <a:p>
                      <a:pPr algn="ctr"/>
                      <a:endParaRPr lang="en-US" sz="1800" dirty="0"/>
                    </a:p>
                  </a:txBody>
                  <a:tcPr/>
                </a:tc>
                <a:tc>
                  <a:txBody>
                    <a:bodyPr/>
                    <a:lstStyle/>
                    <a:p>
                      <a:pPr algn="ctr"/>
                      <a:r>
                        <a:rPr lang="en-US" sz="1800" dirty="0" smtClean="0"/>
                        <a:t>Government</a:t>
                      </a:r>
                      <a:endParaRPr lang="en-US" sz="1800" dirty="0"/>
                    </a:p>
                  </a:txBody>
                  <a:tcPr/>
                </a:tc>
                <a:tc>
                  <a:txBody>
                    <a:bodyPr/>
                    <a:lstStyle/>
                    <a:p>
                      <a:pPr algn="ctr"/>
                      <a:r>
                        <a:rPr lang="en-US" sz="1800" dirty="0" smtClean="0"/>
                        <a:t>Academia</a:t>
                      </a:r>
                      <a:endParaRPr lang="en-US" sz="1800" dirty="0"/>
                    </a:p>
                  </a:txBody>
                  <a:tcPr/>
                </a:tc>
                <a:tc>
                  <a:txBody>
                    <a:bodyPr/>
                    <a:lstStyle/>
                    <a:p>
                      <a:pPr algn="ctr"/>
                      <a:r>
                        <a:rPr lang="en-US" sz="1800" dirty="0" smtClean="0"/>
                        <a:t>Industry</a:t>
                      </a:r>
                      <a:endParaRPr lang="en-US" sz="1800" dirty="0"/>
                    </a:p>
                  </a:txBody>
                  <a:tcPr/>
                </a:tc>
                <a:tc>
                  <a:txBody>
                    <a:bodyPr/>
                    <a:lstStyle/>
                    <a:p>
                      <a:pPr algn="ctr"/>
                      <a:r>
                        <a:rPr lang="en-US" sz="1800" dirty="0" smtClean="0"/>
                        <a:t>Others*</a:t>
                      </a:r>
                      <a:endParaRPr lang="en-US" sz="1800" dirty="0"/>
                    </a:p>
                  </a:txBody>
                  <a:tcPr/>
                </a:tc>
                <a:tc>
                  <a:txBody>
                    <a:bodyPr/>
                    <a:lstStyle/>
                    <a:p>
                      <a:pPr algn="ctr"/>
                      <a:r>
                        <a:rPr lang="en-US" sz="1800" dirty="0" smtClean="0"/>
                        <a:t>Total</a:t>
                      </a:r>
                      <a:endParaRPr lang="en-US" sz="1800" dirty="0"/>
                    </a:p>
                  </a:txBody>
                  <a:tcPr>
                    <a:solidFill>
                      <a:schemeClr val="accent3">
                        <a:lumMod val="60000"/>
                        <a:lumOff val="40000"/>
                      </a:schemeClr>
                    </a:solidFill>
                  </a:tcPr>
                </a:tc>
              </a:tr>
              <a:tr h="777116">
                <a:tc>
                  <a:txBody>
                    <a:bodyPr/>
                    <a:lstStyle/>
                    <a:p>
                      <a:r>
                        <a:rPr lang="en-US" sz="1800" dirty="0" smtClean="0"/>
                        <a:t>Number</a:t>
                      </a:r>
                      <a:r>
                        <a:rPr lang="en-US" sz="1800" baseline="0" dirty="0" smtClean="0"/>
                        <a:t> of Face to Face Consultations</a:t>
                      </a:r>
                      <a:endParaRPr lang="en-US" sz="1800" dirty="0"/>
                    </a:p>
                  </a:txBody>
                  <a:tcPr/>
                </a:tc>
                <a:tc>
                  <a:txBody>
                    <a:bodyPr/>
                    <a:lstStyle/>
                    <a:p>
                      <a:pPr algn="ctr"/>
                      <a:r>
                        <a:rPr lang="en-US" sz="1800" dirty="0" smtClean="0"/>
                        <a:t>54</a:t>
                      </a:r>
                      <a:endParaRPr lang="en-US" sz="1800" dirty="0"/>
                    </a:p>
                  </a:txBody>
                  <a:tcPr/>
                </a:tc>
                <a:tc>
                  <a:txBody>
                    <a:bodyPr/>
                    <a:lstStyle/>
                    <a:p>
                      <a:pPr algn="ctr"/>
                      <a:r>
                        <a:rPr lang="en-US" sz="1800" dirty="0" smtClean="0"/>
                        <a:t>3</a:t>
                      </a:r>
                      <a:endParaRPr lang="en-US" sz="1800" dirty="0"/>
                    </a:p>
                  </a:txBody>
                  <a:tcPr/>
                </a:tc>
                <a:tc>
                  <a:txBody>
                    <a:bodyPr/>
                    <a:lstStyle/>
                    <a:p>
                      <a:pPr algn="ctr"/>
                      <a:r>
                        <a:rPr lang="en-US" sz="1800" dirty="0" smtClean="0"/>
                        <a:t>4</a:t>
                      </a:r>
                      <a:endParaRPr lang="en-US" sz="1800" dirty="0"/>
                    </a:p>
                  </a:txBody>
                  <a:tcPr/>
                </a:tc>
                <a:tc>
                  <a:txBody>
                    <a:bodyPr/>
                    <a:lstStyle/>
                    <a:p>
                      <a:pPr algn="ctr"/>
                      <a:r>
                        <a:rPr lang="en-US" sz="1800" dirty="0" smtClean="0"/>
                        <a:t>43</a:t>
                      </a:r>
                      <a:endParaRPr lang="en-US" sz="1800" dirty="0"/>
                    </a:p>
                  </a:txBody>
                  <a:tcPr/>
                </a:tc>
                <a:tc>
                  <a:txBody>
                    <a:bodyPr/>
                    <a:lstStyle/>
                    <a:p>
                      <a:pPr algn="ctr"/>
                      <a:r>
                        <a:rPr lang="en-US" sz="1800" dirty="0" smtClean="0"/>
                        <a:t>104</a:t>
                      </a:r>
                      <a:endParaRPr lang="en-US" sz="1800" dirty="0"/>
                    </a:p>
                  </a:txBody>
                  <a:tcPr>
                    <a:solidFill>
                      <a:schemeClr val="accent3">
                        <a:lumMod val="60000"/>
                        <a:lumOff val="40000"/>
                      </a:schemeClr>
                    </a:solidFill>
                  </a:tcPr>
                </a:tc>
              </a:tr>
              <a:tr h="1110165">
                <a:tc>
                  <a:txBody>
                    <a:bodyPr/>
                    <a:lstStyle/>
                    <a:p>
                      <a:r>
                        <a:rPr lang="en-US" sz="1800" dirty="0" err="1" smtClean="0"/>
                        <a:t>eGCF</a:t>
                      </a:r>
                      <a:r>
                        <a:rPr lang="en-US" sz="1800" dirty="0" smtClean="0"/>
                        <a:t> Survey Responses** (conducted online)</a:t>
                      </a:r>
                      <a:endParaRPr lang="en-US" sz="1800" dirty="0"/>
                    </a:p>
                  </a:txBody>
                  <a:tcPr/>
                </a:tc>
                <a:tc>
                  <a:txBody>
                    <a:bodyPr/>
                    <a:lstStyle/>
                    <a:p>
                      <a:pPr algn="ctr"/>
                      <a:r>
                        <a:rPr lang="en-US" sz="1800" dirty="0" smtClean="0"/>
                        <a:t>38</a:t>
                      </a:r>
                      <a:endParaRPr lang="en-US" sz="1800" dirty="0"/>
                    </a:p>
                  </a:txBody>
                  <a:tcPr/>
                </a:tc>
                <a:tc>
                  <a:txBody>
                    <a:bodyPr/>
                    <a:lstStyle/>
                    <a:p>
                      <a:pPr algn="ctr"/>
                      <a:r>
                        <a:rPr lang="en-US" sz="1800" dirty="0" smtClean="0"/>
                        <a:t>9</a:t>
                      </a:r>
                      <a:endParaRPr lang="en-US" sz="1800" dirty="0"/>
                    </a:p>
                  </a:txBody>
                  <a:tcPr/>
                </a:tc>
                <a:tc>
                  <a:txBody>
                    <a:bodyPr/>
                    <a:lstStyle/>
                    <a:p>
                      <a:pPr algn="ctr"/>
                      <a:r>
                        <a:rPr lang="en-US" sz="1800" dirty="0" smtClean="0"/>
                        <a:t>3</a:t>
                      </a:r>
                      <a:endParaRPr lang="en-US" sz="1800" dirty="0"/>
                    </a:p>
                  </a:txBody>
                  <a:tcPr/>
                </a:tc>
                <a:tc>
                  <a:txBody>
                    <a:bodyPr/>
                    <a:lstStyle/>
                    <a:p>
                      <a:pPr algn="ctr"/>
                      <a:r>
                        <a:rPr lang="en-US" sz="1800" dirty="0" smtClean="0"/>
                        <a:t>45</a:t>
                      </a:r>
                      <a:endParaRPr lang="en-US" sz="1800" dirty="0"/>
                    </a:p>
                  </a:txBody>
                  <a:tcPr/>
                </a:tc>
                <a:tc>
                  <a:txBody>
                    <a:bodyPr/>
                    <a:lstStyle/>
                    <a:p>
                      <a:pPr algn="ctr"/>
                      <a:r>
                        <a:rPr lang="en-US" sz="1800" dirty="0" smtClean="0"/>
                        <a:t>95</a:t>
                      </a:r>
                      <a:endParaRPr lang="en-US" sz="1800" dirty="0"/>
                    </a:p>
                  </a:txBody>
                  <a:tcPr>
                    <a:solidFill>
                      <a:schemeClr val="accent3">
                        <a:lumMod val="60000"/>
                        <a:lumOff val="40000"/>
                      </a:schemeClr>
                    </a:solidFill>
                  </a:tcPr>
                </a:tc>
              </a:tr>
            </a:tbl>
          </a:graphicData>
        </a:graphic>
      </p:graphicFrame>
      <p:sp>
        <p:nvSpPr>
          <p:cNvPr id="7" name="TextBox 6"/>
          <p:cNvSpPr txBox="1"/>
          <p:nvPr/>
        </p:nvSpPr>
        <p:spPr>
          <a:xfrm>
            <a:off x="366488" y="5510327"/>
            <a:ext cx="8229600" cy="126188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b="1" dirty="0" smtClean="0"/>
              <a:t>Others</a:t>
            </a:r>
            <a:r>
              <a:rPr lang="en-US" sz="1600" dirty="0" smtClean="0"/>
              <a:t>*: </a:t>
            </a:r>
            <a:r>
              <a:rPr lang="de-DE" sz="1600" b="1" dirty="0" smtClean="0"/>
              <a:t>NeGD, NISG, NIC, SeMTs, GIL, State bodies such as Hatron, eGov Society, NASSCOM etc</a:t>
            </a:r>
            <a:r>
              <a:rPr lang="de-DE" sz="1400" i="1" dirty="0" smtClean="0"/>
              <a:t>.</a:t>
            </a:r>
          </a:p>
          <a:p>
            <a:r>
              <a:rPr lang="de-DE" sz="1400" i="1" dirty="0" smtClean="0"/>
              <a:t>  </a:t>
            </a:r>
          </a:p>
          <a:p>
            <a:r>
              <a:rPr lang="de-DE" sz="1200" b="1" i="1" dirty="0" smtClean="0">
                <a:solidFill>
                  <a:schemeClr val="tx1"/>
                </a:solidFill>
              </a:rPr>
              <a:t>** Not everyone has provided their contact details</a:t>
            </a:r>
          </a:p>
          <a:p>
            <a:pPr marL="285750" indent="-285750"/>
            <a:endParaRPr lang="en-US" dirty="0" smtClean="0"/>
          </a:p>
        </p:txBody>
      </p:sp>
    </p:spTree>
    <p:extLst>
      <p:ext uri="{BB962C8B-B14F-4D97-AF65-F5344CB8AC3E}">
        <p14:creationId xmlns:p14="http://schemas.microsoft.com/office/powerpoint/2010/main" xmlns="" val="413468567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28600" y="1066800"/>
            <a:ext cx="8610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53"/>
          <p:cNvSpPr txBox="1">
            <a:spLocks noChangeArrowheads="1"/>
          </p:cNvSpPr>
          <p:nvPr/>
        </p:nvSpPr>
        <p:spPr bwMode="auto">
          <a:xfrm>
            <a:off x="0" y="332656"/>
            <a:ext cx="7452320" cy="584775"/>
          </a:xfrm>
          <a:prstGeom prst="rect">
            <a:avLst/>
          </a:prstGeom>
          <a:noFill/>
          <a:ln w="9525">
            <a:noFill/>
            <a:miter lim="800000"/>
            <a:headEnd/>
            <a:tailEnd/>
          </a:ln>
        </p:spPr>
        <p:txBody>
          <a:bodyPr wrap="square">
            <a:spAutoFit/>
          </a:bodyPr>
          <a:lstStyle/>
          <a:p>
            <a:pPr>
              <a:defRPr/>
            </a:pPr>
            <a:r>
              <a:rPr lang="en-GB" sz="3200" b="1" dirty="0" smtClean="0">
                <a:solidFill>
                  <a:srgbClr val="595959"/>
                </a:solidFill>
              </a:rPr>
              <a:t>Usage of </a:t>
            </a:r>
            <a:r>
              <a:rPr lang="en-GB" sz="3200" b="1" dirty="0" err="1" smtClean="0">
                <a:solidFill>
                  <a:srgbClr val="595959"/>
                </a:solidFill>
              </a:rPr>
              <a:t>eGCF</a:t>
            </a:r>
            <a:r>
              <a:rPr lang="en-GB" sz="3200" b="1" dirty="0" smtClean="0">
                <a:solidFill>
                  <a:srgbClr val="595959"/>
                </a:solidFill>
              </a:rPr>
              <a:t> will lead us to:</a:t>
            </a:r>
            <a:endParaRPr lang="en-US" sz="2400" b="1" dirty="0"/>
          </a:p>
        </p:txBody>
      </p:sp>
      <p:pic>
        <p:nvPicPr>
          <p:cNvPr id="13" name="Picture 10" descr="eGCF DRAFT logo.png"/>
          <p:cNvPicPr>
            <a:picLocks noChangeAspect="1"/>
          </p:cNvPicPr>
          <p:nvPr/>
        </p:nvPicPr>
        <p:blipFill rotWithShape="1">
          <a:blip r:embed="rId2" cstate="print"/>
          <a:srcRect l="16249" r="14755" b="17916"/>
          <a:stretch/>
        </p:blipFill>
        <p:spPr bwMode="auto">
          <a:xfrm>
            <a:off x="7282771" y="0"/>
            <a:ext cx="1729491" cy="918678"/>
          </a:xfrm>
          <a:prstGeom prst="rect">
            <a:avLst/>
          </a:prstGeom>
          <a:noFill/>
          <a:ln w="9525">
            <a:noFill/>
            <a:miter lim="800000"/>
            <a:headEnd/>
            <a:tailEnd/>
          </a:ln>
        </p:spPr>
      </p:pic>
      <p:graphicFrame>
        <p:nvGraphicFramePr>
          <p:cNvPr id="10" name="Diagram 9"/>
          <p:cNvGraphicFramePr/>
          <p:nvPr>
            <p:extLst>
              <p:ext uri="{D42A27DB-BD31-4B8C-83A1-F6EECF244321}">
                <p14:modId xmlns:p14="http://schemas.microsoft.com/office/powerpoint/2010/main" xmlns="" val="3051842545"/>
              </p:ext>
            </p:extLst>
          </p:nvPr>
        </p:nvGraphicFramePr>
        <p:xfrm>
          <a:off x="323528" y="1124744"/>
          <a:ext cx="8640960" cy="4142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Left-Right Arrow 11"/>
          <p:cNvSpPr/>
          <p:nvPr/>
        </p:nvSpPr>
        <p:spPr>
          <a:xfrm>
            <a:off x="395536" y="5301208"/>
            <a:ext cx="8497887" cy="1296144"/>
          </a:xfrm>
          <a:prstGeom prst="leftRightArrow">
            <a:avLst/>
          </a:prstGeom>
        </p:spPr>
        <p:style>
          <a:lnRef idx="2">
            <a:schemeClr val="accent2"/>
          </a:lnRef>
          <a:fillRef idx="1">
            <a:schemeClr val="lt1"/>
          </a:fillRef>
          <a:effectRef idx="0">
            <a:schemeClr val="accent2"/>
          </a:effectRef>
          <a:fontRef idx="minor">
            <a:schemeClr val="dk1"/>
          </a:fontRef>
        </p:style>
        <p:txBody>
          <a:bodyPr anchor="ctr"/>
          <a:lstStyle/>
          <a:p>
            <a:pPr lvl="0"/>
            <a:endParaRPr lang="en-IN" sz="1600" b="1" dirty="0" smtClean="0">
              <a:solidFill>
                <a:srgbClr val="558ED5"/>
              </a:solidFill>
              <a:latin typeface="+mj-lt"/>
              <a:ea typeface="+mj-ea"/>
              <a:cs typeface="+mj-cs"/>
            </a:endParaRPr>
          </a:p>
          <a:p>
            <a:pPr lvl="0"/>
            <a:r>
              <a:rPr lang="en-IN" sz="1600" b="1" dirty="0" smtClean="0">
                <a:solidFill>
                  <a:srgbClr val="558ED5"/>
                </a:solidFill>
                <a:latin typeface="+mj-lt"/>
                <a:ea typeface="+mj-ea"/>
                <a:cs typeface="+mj-cs"/>
              </a:rPr>
              <a:t>The identified 19 job profile spans various stages of  an e-Governance project life cycle  and are meant for building capacities within Govt to handle </a:t>
            </a:r>
            <a:r>
              <a:rPr lang="en-GB" sz="1600" b="1" dirty="0" smtClean="0">
                <a:solidFill>
                  <a:srgbClr val="558ED5"/>
                </a:solidFill>
                <a:latin typeface="+mj-lt"/>
                <a:ea typeface="+mj-ea"/>
                <a:cs typeface="+mj-cs"/>
              </a:rPr>
              <a:t>IT and e Gov Projects</a:t>
            </a:r>
            <a:endParaRPr lang="en-IN" sz="1600" b="1" dirty="0" smtClean="0">
              <a:solidFill>
                <a:srgbClr val="558ED5"/>
              </a:solidFill>
              <a:latin typeface="+mj-lt"/>
              <a:ea typeface="+mj-ea"/>
              <a:cs typeface="+mj-cs"/>
            </a:endParaRPr>
          </a:p>
          <a:p>
            <a:pPr lvl="0" algn="ctr">
              <a:defRPr/>
            </a:pPr>
            <a:endParaRPr lang="en-GB" b="1" dirty="0">
              <a:solidFill>
                <a:srgbClr val="558ED5"/>
              </a:solidFill>
              <a:latin typeface="+mj-lt"/>
              <a:ea typeface="+mj-ea"/>
              <a:cs typeface="+mj-cs"/>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228600" y="1066800"/>
            <a:ext cx="8610600" cy="0"/>
          </a:xfrm>
          <a:prstGeom prst="line">
            <a:avLst/>
          </a:prstGeom>
        </p:spPr>
        <p:style>
          <a:lnRef idx="1">
            <a:schemeClr val="accent1"/>
          </a:lnRef>
          <a:fillRef idx="0">
            <a:schemeClr val="accent1"/>
          </a:fillRef>
          <a:effectRef idx="0">
            <a:schemeClr val="accent1"/>
          </a:effectRef>
          <a:fontRef idx="minor">
            <a:schemeClr val="tx1"/>
          </a:fontRef>
        </p:style>
      </p:cxnSp>
      <p:sp>
        <p:nvSpPr>
          <p:cNvPr id="2052" name="TextBox 53"/>
          <p:cNvSpPr txBox="1">
            <a:spLocks noChangeArrowheads="1"/>
          </p:cNvSpPr>
          <p:nvPr/>
        </p:nvSpPr>
        <p:spPr bwMode="auto">
          <a:xfrm>
            <a:off x="0" y="332656"/>
            <a:ext cx="7452320" cy="584775"/>
          </a:xfrm>
          <a:prstGeom prst="rect">
            <a:avLst/>
          </a:prstGeom>
          <a:noFill/>
          <a:ln w="9525">
            <a:noFill/>
            <a:miter lim="800000"/>
            <a:headEnd/>
            <a:tailEnd/>
          </a:ln>
        </p:spPr>
        <p:txBody>
          <a:bodyPr wrap="square">
            <a:spAutoFit/>
          </a:bodyPr>
          <a:lstStyle/>
          <a:p>
            <a:pPr>
              <a:defRPr/>
            </a:pPr>
            <a:r>
              <a:rPr lang="en-US" sz="3200" b="1" dirty="0" smtClean="0">
                <a:cs typeface="Arial"/>
              </a:rPr>
              <a:t>Methodology adopted</a:t>
            </a:r>
            <a:endParaRPr lang="en-US" sz="3200" b="1" dirty="0"/>
          </a:p>
        </p:txBody>
      </p:sp>
      <p:pic>
        <p:nvPicPr>
          <p:cNvPr id="13" name="Picture 10" descr="eGCF DRAFT logo.png"/>
          <p:cNvPicPr>
            <a:picLocks noChangeAspect="1"/>
          </p:cNvPicPr>
          <p:nvPr/>
        </p:nvPicPr>
        <p:blipFill rotWithShape="1">
          <a:blip r:embed="rId2" cstate="print"/>
          <a:srcRect l="16249" r="14755" b="17916"/>
          <a:stretch/>
        </p:blipFill>
        <p:spPr bwMode="auto">
          <a:xfrm>
            <a:off x="7282771" y="0"/>
            <a:ext cx="1729491" cy="918678"/>
          </a:xfrm>
          <a:prstGeom prst="rect">
            <a:avLst/>
          </a:prstGeom>
          <a:noFill/>
          <a:ln w="9525">
            <a:noFill/>
            <a:miter lim="800000"/>
            <a:headEnd/>
            <a:tailEnd/>
          </a:ln>
        </p:spPr>
      </p:pic>
      <p:graphicFrame>
        <p:nvGraphicFramePr>
          <p:cNvPr id="7" name="Diagram 6"/>
          <p:cNvGraphicFramePr/>
          <p:nvPr>
            <p:extLst>
              <p:ext uri="{D42A27DB-BD31-4B8C-83A1-F6EECF244321}">
                <p14:modId xmlns="" xmlns:p14="http://schemas.microsoft.com/office/powerpoint/2010/main" val="2755302833"/>
              </p:ext>
            </p:extLst>
          </p:nvPr>
        </p:nvGraphicFramePr>
        <p:xfrm>
          <a:off x="323528" y="836712"/>
          <a:ext cx="8496944" cy="2995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539552" y="3789040"/>
            <a:ext cx="8208912" cy="2308324"/>
          </a:xfrm>
          <a:prstGeom prst="rect">
            <a:avLst/>
          </a:prstGeom>
          <a:noFill/>
        </p:spPr>
        <p:txBody>
          <a:bodyPr wrap="square" rtlCol="0">
            <a:spAutoFit/>
          </a:bodyPr>
          <a:lstStyle/>
          <a:p>
            <a:pPr marL="342900" lvl="0" indent="-342900">
              <a:buFont typeface="+mj-lt"/>
              <a:buAutoNum type="arabicPeriod"/>
            </a:pPr>
            <a:r>
              <a:rPr lang="en-IN" b="1" dirty="0" smtClean="0">
                <a:solidFill>
                  <a:schemeClr val="accent3">
                    <a:lumMod val="75000"/>
                  </a:schemeClr>
                </a:solidFill>
              </a:rPr>
              <a:t>Consulted : </a:t>
            </a:r>
            <a:r>
              <a:rPr lang="en-IN" dirty="0" smtClean="0"/>
              <a:t>Central Government, State Governments, Academia,  Industry Bodies, International thought leaders on the subject </a:t>
            </a:r>
          </a:p>
          <a:p>
            <a:pPr marL="342900" indent="-342900">
              <a:buFont typeface="+mj-lt"/>
              <a:buAutoNum type="arabicPeriod"/>
            </a:pPr>
            <a:r>
              <a:rPr lang="en-IN" b="1" dirty="0" smtClean="0">
                <a:solidFill>
                  <a:schemeClr val="accent3">
                    <a:lumMod val="75000"/>
                  </a:schemeClr>
                </a:solidFill>
              </a:rPr>
              <a:t>Conducted </a:t>
            </a:r>
            <a:r>
              <a:rPr lang="en-US" b="1" dirty="0" smtClean="0">
                <a:solidFill>
                  <a:schemeClr val="accent3">
                    <a:lumMod val="75000"/>
                  </a:schemeClr>
                </a:solidFill>
              </a:rPr>
              <a:t>an online </a:t>
            </a:r>
            <a:r>
              <a:rPr lang="en-IN" b="1" dirty="0" smtClean="0">
                <a:solidFill>
                  <a:schemeClr val="accent3">
                    <a:lumMod val="75000"/>
                  </a:schemeClr>
                </a:solidFill>
              </a:rPr>
              <a:t>survey </a:t>
            </a:r>
            <a:r>
              <a:rPr lang="en-US" b="1" dirty="0" smtClean="0">
                <a:solidFill>
                  <a:schemeClr val="accent3">
                    <a:lumMod val="75000"/>
                  </a:schemeClr>
                </a:solidFill>
              </a:rPr>
              <a:t> Job Profile</a:t>
            </a:r>
            <a:r>
              <a:rPr lang="en-IN" b="1" dirty="0" smtClean="0">
                <a:solidFill>
                  <a:schemeClr val="accent3">
                    <a:lumMod val="75000"/>
                  </a:schemeClr>
                </a:solidFill>
              </a:rPr>
              <a:t>: </a:t>
            </a:r>
            <a:r>
              <a:rPr lang="en-IN" dirty="0" smtClean="0"/>
              <a:t>95 responses  (analysis at slide 87)</a:t>
            </a:r>
          </a:p>
          <a:p>
            <a:pPr marL="342900" lvl="0" indent="-342900">
              <a:buFont typeface="+mj-lt"/>
              <a:buAutoNum type="arabicPeriod"/>
            </a:pPr>
            <a:r>
              <a:rPr lang="en-US" b="1" dirty="0" smtClean="0">
                <a:solidFill>
                  <a:schemeClr val="accent3">
                    <a:lumMod val="75000"/>
                  </a:schemeClr>
                </a:solidFill>
              </a:rPr>
              <a:t>International best practices </a:t>
            </a:r>
            <a:r>
              <a:rPr lang="en-US" dirty="0" smtClean="0"/>
              <a:t>: UK, Germany and Australia; Skills Framework for the Information Age *(SFIA) is identified as a reference framework </a:t>
            </a:r>
          </a:p>
          <a:p>
            <a:pPr marL="342900" lvl="0" indent="-342900">
              <a:buFont typeface="+mj-lt"/>
              <a:buAutoNum type="arabicPeriod"/>
            </a:pPr>
            <a:r>
              <a:rPr lang="en-IN" b="1" dirty="0" smtClean="0">
                <a:solidFill>
                  <a:schemeClr val="accent3">
                    <a:lumMod val="75000"/>
                  </a:schemeClr>
                </a:solidFill>
              </a:rPr>
              <a:t>Identified </a:t>
            </a:r>
            <a:r>
              <a:rPr lang="en-IN" dirty="0" smtClean="0"/>
              <a:t>19 provisional e-Governance Job Profiles and their corresponding competencies</a:t>
            </a:r>
          </a:p>
          <a:p>
            <a:endParaRPr lang="en-IN"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5785" y="2971443"/>
            <a:ext cx="2658901" cy="584776"/>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z="3200" dirty="0" smtClean="0"/>
              <a:t>Domain Expert</a:t>
            </a:r>
            <a:endParaRPr lang="en-US" sz="3200" dirty="0"/>
          </a:p>
        </p:txBody>
      </p:sp>
      <p:sp>
        <p:nvSpPr>
          <p:cNvPr id="4" name="TextBox 3"/>
          <p:cNvSpPr txBox="1"/>
          <p:nvPr/>
        </p:nvSpPr>
        <p:spPr>
          <a:xfrm>
            <a:off x="3955845" y="2354824"/>
            <a:ext cx="584064" cy="307777"/>
          </a:xfrm>
          <a:prstGeom prst="rect">
            <a:avLst/>
          </a:prstGeom>
          <a:solidFill>
            <a:srgbClr val="FFFF00"/>
          </a:solidFill>
        </p:spPr>
        <p:txBody>
          <a:bodyPr wrap="none" rtlCol="0">
            <a:spAutoFit/>
          </a:bodyPr>
          <a:lstStyle/>
          <a:p>
            <a:r>
              <a:rPr lang="en-US" sz="1400" dirty="0" smtClean="0">
                <a:solidFill>
                  <a:srgbClr val="FF0000"/>
                </a:solidFill>
              </a:rPr>
              <a:t>v0.17</a:t>
            </a:r>
            <a:endParaRPr lang="en-US" sz="1400" dirty="0">
              <a:solidFill>
                <a:srgbClr val="FF0000"/>
              </a:solidFill>
            </a:endParaRPr>
          </a:p>
        </p:txBody>
      </p:sp>
      <p:sp>
        <p:nvSpPr>
          <p:cNvPr id="3" name="Date Placeholder 2"/>
          <p:cNvSpPr>
            <a:spLocks noGrp="1"/>
          </p:cNvSpPr>
          <p:nvPr>
            <p:ph type="dt" sz="half" idx="10"/>
          </p:nvPr>
        </p:nvSpPr>
        <p:spPr/>
        <p:txBody>
          <a:bodyPr/>
          <a:lstStyle/>
          <a:p>
            <a:fld id="{0F486BA9-13DD-704B-B772-6189B5477CD8}" type="datetime8">
              <a:rPr lang="en-GB" smtClean="0"/>
              <a:pPr/>
              <a:t>14/03/2014 11:15</a:t>
            </a:fld>
            <a:endParaRPr lang="en-US"/>
          </a:p>
        </p:txBody>
      </p:sp>
      <p:sp>
        <p:nvSpPr>
          <p:cNvPr id="5" name="Footer Placeholder 4"/>
          <p:cNvSpPr>
            <a:spLocks noGrp="1"/>
          </p:cNvSpPr>
          <p:nvPr>
            <p:ph type="ftr" sz="quarter" idx="11"/>
          </p:nvPr>
        </p:nvSpPr>
        <p:spPr/>
        <p:txBody>
          <a:bodyPr/>
          <a:lstStyle/>
          <a:p>
            <a:r>
              <a:rPr lang="en-US" smtClean="0"/>
              <a:t>eGCF DRAFT version 0.17</a:t>
            </a:r>
            <a:endParaRPr lang="en-US"/>
          </a:p>
        </p:txBody>
      </p:sp>
      <p:sp>
        <p:nvSpPr>
          <p:cNvPr id="6" name="Slide Number Placeholder 5"/>
          <p:cNvSpPr>
            <a:spLocks noGrp="1"/>
          </p:cNvSpPr>
          <p:nvPr>
            <p:ph type="sldNum" sz="quarter" idx="12"/>
          </p:nvPr>
        </p:nvSpPr>
        <p:spPr/>
        <p:txBody>
          <a:bodyPr/>
          <a:lstStyle/>
          <a:p>
            <a:fld id="{E3EFD1F4-A990-484A-9B18-0972B4C33AF0}" type="slidenum">
              <a:rPr lang="en-US" smtClean="0"/>
              <a:pPr/>
              <a:t>9</a:t>
            </a:fld>
            <a:endParaRPr lang="en-US"/>
          </a:p>
        </p:txBody>
      </p:sp>
    </p:spTree>
    <p:extLst>
      <p:ext uri="{BB962C8B-B14F-4D97-AF65-F5344CB8AC3E}">
        <p14:creationId xmlns:p14="http://schemas.microsoft.com/office/powerpoint/2010/main" xmlns="" val="12979367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936104"/>
          </a:xfrm>
        </p:spPr>
        <p:txBody>
          <a:bodyPr>
            <a:noAutofit/>
          </a:bodyPr>
          <a:lstStyle/>
          <a:p>
            <a:r>
              <a:rPr lang="en-US" sz="2800" dirty="0" smtClean="0">
                <a:solidFill>
                  <a:schemeClr val="tx2">
                    <a:lumMod val="50000"/>
                  </a:schemeClr>
                </a:solidFill>
              </a:rPr>
              <a:t>Key pain points identified during  face to face consultations</a:t>
            </a:r>
            <a:endParaRPr lang="en-IN" sz="2800" dirty="0">
              <a:solidFill>
                <a:schemeClr val="tx2">
                  <a:lumMod val="50000"/>
                </a:schemeClr>
              </a:solidFill>
            </a:endParaRPr>
          </a:p>
        </p:txBody>
      </p:sp>
      <p:graphicFrame>
        <p:nvGraphicFramePr>
          <p:cNvPr id="5" name="Diagram 4"/>
          <p:cNvGraphicFramePr/>
          <p:nvPr/>
        </p:nvGraphicFramePr>
        <p:xfrm>
          <a:off x="1524000" y="1396999"/>
          <a:ext cx="6761018" cy="5225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4135</TotalTime>
  <Words>13214</Words>
  <Application>Microsoft Office PowerPoint</Application>
  <PresentationFormat>On-screen Show (4:3)</PresentationFormat>
  <Paragraphs>2128</Paragraphs>
  <Slides>90</Slides>
  <Notes>2</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Office Theme</vt:lpstr>
      <vt:lpstr>Slide 1</vt:lpstr>
      <vt:lpstr>Slide 2</vt:lpstr>
      <vt:lpstr>Need</vt:lpstr>
      <vt:lpstr>Methodology</vt:lpstr>
      <vt:lpstr>Slide 5</vt:lpstr>
      <vt:lpstr>Slide 6</vt:lpstr>
      <vt:lpstr>e-Gov Job Profile catalogue (provisional Profiles)</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e-Governance Job Profiles </vt:lpstr>
      <vt:lpstr>What are Job Profiles? …and What not</vt:lpstr>
      <vt:lpstr>eGCF Consultations and Survey Analysis</vt:lpstr>
      <vt:lpstr>e-GCF Consultations &amp; Survey - Analysis</vt:lpstr>
      <vt:lpstr>Slide 88</vt:lpstr>
      <vt:lpstr>Slide 89</vt:lpstr>
      <vt:lpstr>Key pain points identified during  face to face consultations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Vashima</dc:creator>
  <cp:lastModifiedBy>deepas</cp:lastModifiedBy>
  <cp:revision>122</cp:revision>
  <dcterms:created xsi:type="dcterms:W3CDTF">2014-01-10T12:41:41Z</dcterms:created>
  <dcterms:modified xsi:type="dcterms:W3CDTF">2014-03-14T08:13:30Z</dcterms:modified>
</cp:coreProperties>
</file>